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2"/>
    <p:restoredTop sz="91461" autoAdjust="0"/>
  </p:normalViewPr>
  <p:slideViewPr>
    <p:cSldViewPr snapToGrid="0">
      <p:cViewPr>
        <p:scale>
          <a:sx n="80" d="100"/>
          <a:sy n="80" d="100"/>
        </p:scale>
        <p:origin x="111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34D9E-27C3-4D90-9A34-E51D0E052E83}" type="datetimeFigureOut">
              <a:rPr lang="en-GB" smtClean="0"/>
              <a:t>28/04/2016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815E0-F6E7-4C30-A685-41268E553FE9}" type="slidenum">
              <a:rPr lang="en-GB" smtClean="0"/>
              <a:t>‹#›</a:t>
            </a:fld>
            <a:endParaRPr lang="en-GB"/>
          </a:p>
        </p:txBody>
      </p:sp>
    </p:spTree>
    <p:extLst>
      <p:ext uri="{BB962C8B-B14F-4D97-AF65-F5344CB8AC3E}">
        <p14:creationId xmlns:p14="http://schemas.microsoft.com/office/powerpoint/2010/main" val="399668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onsolas" panose="020B0609020204030204" pitchFamily="49" charset="0"/>
            </a:endParaRPr>
          </a:p>
        </p:txBody>
      </p:sp>
      <p:sp>
        <p:nvSpPr>
          <p:cNvPr id="4" name="Slide Number Placeholder 3"/>
          <p:cNvSpPr>
            <a:spLocks noGrp="1"/>
          </p:cNvSpPr>
          <p:nvPr>
            <p:ph type="sldNum" sz="quarter" idx="10"/>
          </p:nvPr>
        </p:nvSpPr>
        <p:spPr/>
        <p:txBody>
          <a:bodyPr/>
          <a:lstStyle/>
          <a:p>
            <a:fld id="{8AB815E0-F6E7-4C30-A685-41268E553FE9}" type="slidenum">
              <a:rPr lang="en-GB" smtClean="0"/>
              <a:t>8</a:t>
            </a:fld>
            <a:endParaRPr lang="en-GB"/>
          </a:p>
        </p:txBody>
      </p:sp>
    </p:spTree>
    <p:extLst>
      <p:ext uri="{BB962C8B-B14F-4D97-AF65-F5344CB8AC3E}">
        <p14:creationId xmlns:p14="http://schemas.microsoft.com/office/powerpoint/2010/main" val="372240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FD87774-93A5-4BC9-AB07-30AC4C7A6F88}" type="datetimeFigureOut">
              <a:rPr lang="en-GB" smtClean="0"/>
              <a:t>28/04/2016</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852AA52-0CB4-4A7E-BD50-6FB31EB4D2E8}"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08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D87774-93A5-4BC9-AB07-30AC4C7A6F88}" type="datetimeFigureOut">
              <a:rPr lang="en-GB" smtClean="0"/>
              <a:t>28/04/2016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2AA52-0CB4-4A7E-BD50-6FB31EB4D2E8}" type="slidenum">
              <a:rPr lang="en-GB" smtClean="0"/>
              <a:t>‹#›</a:t>
            </a:fld>
            <a:endParaRPr lang="en-GB"/>
          </a:p>
        </p:txBody>
      </p:sp>
    </p:spTree>
    <p:extLst>
      <p:ext uri="{BB962C8B-B14F-4D97-AF65-F5344CB8AC3E}">
        <p14:creationId xmlns:p14="http://schemas.microsoft.com/office/powerpoint/2010/main" val="23305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D87774-93A5-4BC9-AB07-30AC4C7A6F88}" type="datetimeFigureOut">
              <a:rPr lang="en-GB" smtClean="0"/>
              <a:t>28/04/2016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2AA52-0CB4-4A7E-BD50-6FB31EB4D2E8}" type="slidenum">
              <a:rPr lang="en-GB" smtClean="0"/>
              <a:t>‹#›</a:t>
            </a:fld>
            <a:endParaRPr lang="en-GB"/>
          </a:p>
        </p:txBody>
      </p:sp>
    </p:spTree>
    <p:extLst>
      <p:ext uri="{BB962C8B-B14F-4D97-AF65-F5344CB8AC3E}">
        <p14:creationId xmlns:p14="http://schemas.microsoft.com/office/powerpoint/2010/main" val="333180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D87774-93A5-4BC9-AB07-30AC4C7A6F88}" type="datetimeFigureOut">
              <a:rPr lang="en-GB" smtClean="0"/>
              <a:t>28/04/2016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2AA52-0CB4-4A7E-BD50-6FB31EB4D2E8}" type="slidenum">
              <a:rPr lang="en-GB" smtClean="0"/>
              <a:t>‹#›</a:t>
            </a:fld>
            <a:endParaRPr lang="en-GB"/>
          </a:p>
        </p:txBody>
      </p:sp>
    </p:spTree>
    <p:extLst>
      <p:ext uri="{BB962C8B-B14F-4D97-AF65-F5344CB8AC3E}">
        <p14:creationId xmlns:p14="http://schemas.microsoft.com/office/powerpoint/2010/main" val="345430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D87774-93A5-4BC9-AB07-30AC4C7A6F88}" type="datetimeFigureOut">
              <a:rPr lang="en-GB" smtClean="0"/>
              <a:t>28/04/2016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2AA52-0CB4-4A7E-BD50-6FB31EB4D2E8}"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19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D87774-93A5-4BC9-AB07-30AC4C7A6F88}" type="datetimeFigureOut">
              <a:rPr lang="en-GB" smtClean="0"/>
              <a:t>28/04/2016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52AA52-0CB4-4A7E-BD50-6FB31EB4D2E8}" type="slidenum">
              <a:rPr lang="en-GB" smtClean="0"/>
              <a:t>‹#›</a:t>
            </a:fld>
            <a:endParaRPr lang="en-GB"/>
          </a:p>
        </p:txBody>
      </p:sp>
    </p:spTree>
    <p:extLst>
      <p:ext uri="{BB962C8B-B14F-4D97-AF65-F5344CB8AC3E}">
        <p14:creationId xmlns:p14="http://schemas.microsoft.com/office/powerpoint/2010/main" val="324022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D87774-93A5-4BC9-AB07-30AC4C7A6F88}" type="datetimeFigureOut">
              <a:rPr lang="en-GB" smtClean="0"/>
              <a:t>28/04/2016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52AA52-0CB4-4A7E-BD50-6FB31EB4D2E8}" type="slidenum">
              <a:rPr lang="en-GB" smtClean="0"/>
              <a:t>‹#›</a:t>
            </a:fld>
            <a:endParaRPr lang="en-GB"/>
          </a:p>
        </p:txBody>
      </p:sp>
    </p:spTree>
    <p:extLst>
      <p:ext uri="{BB962C8B-B14F-4D97-AF65-F5344CB8AC3E}">
        <p14:creationId xmlns:p14="http://schemas.microsoft.com/office/powerpoint/2010/main" val="33168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D87774-93A5-4BC9-AB07-30AC4C7A6F88}" type="datetimeFigureOut">
              <a:rPr lang="en-GB" smtClean="0"/>
              <a:t>28/04/2016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52AA52-0CB4-4A7E-BD50-6FB31EB4D2E8}" type="slidenum">
              <a:rPr lang="en-GB" smtClean="0"/>
              <a:t>‹#›</a:t>
            </a:fld>
            <a:endParaRPr lang="en-GB"/>
          </a:p>
        </p:txBody>
      </p:sp>
    </p:spTree>
    <p:extLst>
      <p:ext uri="{BB962C8B-B14F-4D97-AF65-F5344CB8AC3E}">
        <p14:creationId xmlns:p14="http://schemas.microsoft.com/office/powerpoint/2010/main" val="316929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87774-93A5-4BC9-AB07-30AC4C7A6F88}" type="datetimeFigureOut">
              <a:rPr lang="en-GB" smtClean="0"/>
              <a:t>28/04/2016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52AA52-0CB4-4A7E-BD50-6FB31EB4D2E8}" type="slidenum">
              <a:rPr lang="en-GB" smtClean="0"/>
              <a:t>‹#›</a:t>
            </a:fld>
            <a:endParaRPr lang="en-GB"/>
          </a:p>
        </p:txBody>
      </p:sp>
    </p:spTree>
    <p:extLst>
      <p:ext uri="{BB962C8B-B14F-4D97-AF65-F5344CB8AC3E}">
        <p14:creationId xmlns:p14="http://schemas.microsoft.com/office/powerpoint/2010/main" val="108831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D87774-93A5-4BC9-AB07-30AC4C7A6F88}" type="datetimeFigureOut">
              <a:rPr lang="en-GB" smtClean="0"/>
              <a:t>28/04/2016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52AA52-0CB4-4A7E-BD50-6FB31EB4D2E8}" type="slidenum">
              <a:rPr lang="en-GB" smtClean="0"/>
              <a:t>‹#›</a:t>
            </a:fld>
            <a:endParaRPr lang="en-GB"/>
          </a:p>
        </p:txBody>
      </p:sp>
    </p:spTree>
    <p:extLst>
      <p:ext uri="{BB962C8B-B14F-4D97-AF65-F5344CB8AC3E}">
        <p14:creationId xmlns:p14="http://schemas.microsoft.com/office/powerpoint/2010/main" val="248309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D87774-93A5-4BC9-AB07-30AC4C7A6F88}" type="datetimeFigureOut">
              <a:rPr lang="en-GB" smtClean="0"/>
              <a:t>28/04/2016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52AA52-0CB4-4A7E-BD50-6FB31EB4D2E8}" type="slidenum">
              <a:rPr lang="en-GB" smtClean="0"/>
              <a:t>‹#›</a:t>
            </a:fld>
            <a:endParaRPr lang="en-GB"/>
          </a:p>
        </p:txBody>
      </p:sp>
    </p:spTree>
    <p:extLst>
      <p:ext uri="{BB962C8B-B14F-4D97-AF65-F5344CB8AC3E}">
        <p14:creationId xmlns:p14="http://schemas.microsoft.com/office/powerpoint/2010/main" val="34778847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FD87774-93A5-4BC9-AB07-30AC4C7A6F88}" type="datetimeFigureOut">
              <a:rPr lang="en-GB" smtClean="0"/>
              <a:t>28/04/2016</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852AA52-0CB4-4A7E-BD50-6FB31EB4D2E8}" type="slidenum">
              <a:rPr lang="en-GB" smtClean="0"/>
              <a:t>‹#›</a:t>
            </a:fld>
            <a:endParaRPr lang="en-GB"/>
          </a:p>
        </p:txBody>
      </p:sp>
    </p:spTree>
    <p:extLst>
      <p:ext uri="{BB962C8B-B14F-4D97-AF65-F5344CB8AC3E}">
        <p14:creationId xmlns:p14="http://schemas.microsoft.com/office/powerpoint/2010/main" val="42646870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hyperlink" Target="http://www.barb.co.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barb.co.u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imilarweb.com/" TargetMode="Externa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www.standamf.com/a-to-zine-the-stand-fanzine-director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www.surveymonkey.com/" TargetMode="External"/><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Unit 3- Assignment 1</a:t>
            </a:r>
            <a:endParaRPr lang="en-GB" dirty="0"/>
          </a:p>
        </p:txBody>
      </p:sp>
      <p:sp>
        <p:nvSpPr>
          <p:cNvPr id="3" name="Subtitle 2"/>
          <p:cNvSpPr>
            <a:spLocks noGrp="1"/>
          </p:cNvSpPr>
          <p:nvPr>
            <p:ph type="subTitle" idx="1"/>
          </p:nvPr>
        </p:nvSpPr>
        <p:spPr/>
        <p:txBody>
          <a:bodyPr/>
          <a:lstStyle/>
          <a:p>
            <a:r>
              <a:rPr lang="en-GB" dirty="0" smtClean="0"/>
              <a:t>By Alex Parker</a:t>
            </a:r>
            <a:endParaRPr lang="en-GB" dirty="0"/>
          </a:p>
        </p:txBody>
      </p:sp>
    </p:spTree>
    <p:extLst>
      <p:ext uri="{BB962C8B-B14F-4D97-AF65-F5344CB8AC3E}">
        <p14:creationId xmlns:p14="http://schemas.microsoft.com/office/powerpoint/2010/main" val="1821170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RESEARCH</a:t>
            </a:r>
            <a:endParaRPr lang="en-GB" dirty="0"/>
          </a:p>
        </p:txBody>
      </p:sp>
      <p:sp>
        <p:nvSpPr>
          <p:cNvPr id="3" name="Content Placeholder 2"/>
          <p:cNvSpPr>
            <a:spLocks noGrp="1"/>
          </p:cNvSpPr>
          <p:nvPr>
            <p:ph idx="1"/>
          </p:nvPr>
        </p:nvSpPr>
        <p:spPr>
          <a:xfrm>
            <a:off x="1046748" y="1763886"/>
            <a:ext cx="9872871" cy="4038600"/>
          </a:xfrm>
        </p:spPr>
        <p:txBody>
          <a:bodyPr/>
          <a:lstStyle/>
          <a:p>
            <a:r>
              <a:rPr lang="en-GB" u="sng" dirty="0" smtClean="0"/>
              <a:t>Internet forums</a:t>
            </a:r>
            <a:endParaRPr lang="en-GB" dirty="0" smtClean="0"/>
          </a:p>
          <a:p>
            <a:r>
              <a:rPr lang="en-GB" sz="1300" dirty="0" smtClean="0">
                <a:latin typeface="Comic Sans MS" panose="030F0702030302020204" pitchFamily="66" charset="0"/>
              </a:rPr>
              <a:t>An </a:t>
            </a:r>
            <a:r>
              <a:rPr lang="en-GB" sz="1300" dirty="0">
                <a:latin typeface="Comic Sans MS" panose="030F0702030302020204" pitchFamily="66" charset="0"/>
              </a:rPr>
              <a:t>Internet </a:t>
            </a:r>
            <a:r>
              <a:rPr lang="en-GB" sz="1300" dirty="0" smtClean="0">
                <a:latin typeface="Comic Sans MS" panose="030F0702030302020204" pitchFamily="66" charset="0"/>
              </a:rPr>
              <a:t>forum</a:t>
            </a:r>
            <a:r>
              <a:rPr lang="en-GB" sz="1300" dirty="0">
                <a:latin typeface="Comic Sans MS" panose="030F0702030302020204" pitchFamily="66" charset="0"/>
              </a:rPr>
              <a:t> </a:t>
            </a:r>
            <a:r>
              <a:rPr lang="en-GB" sz="1300" dirty="0" smtClean="0">
                <a:latin typeface="Comic Sans MS" panose="030F0702030302020204" pitchFamily="66" charset="0"/>
              </a:rPr>
              <a:t>(message board) </a:t>
            </a:r>
            <a:r>
              <a:rPr lang="en-GB" sz="1300" dirty="0">
                <a:latin typeface="Comic Sans MS" panose="030F0702030302020204" pitchFamily="66" charset="0"/>
              </a:rPr>
              <a:t>is an online discussion site where people can hold conversations in the form of posted messages</a:t>
            </a:r>
            <a:r>
              <a:rPr lang="en-GB" sz="1300" dirty="0" smtClean="0">
                <a:latin typeface="Comic Sans MS" panose="030F0702030302020204" pitchFamily="66" charset="0"/>
              </a:rPr>
              <a:t>. </a:t>
            </a:r>
            <a:r>
              <a:rPr lang="en-GB" sz="1300" dirty="0">
                <a:latin typeface="Comic Sans MS" panose="030F0702030302020204" pitchFamily="66" charset="0"/>
              </a:rPr>
              <a:t>They differ from chat rooms in that messages are often longer than one line of text, and are at least temporarily archived. Also, depending on the access level of a user or the forum set-up, a posted message might need to be approved by a moderator before it becomes </a:t>
            </a:r>
            <a:r>
              <a:rPr lang="en-GB" sz="1300" dirty="0" smtClean="0">
                <a:latin typeface="Comic Sans MS" panose="030F0702030302020204" pitchFamily="66" charset="0"/>
              </a:rPr>
              <a:t>visible. One of the biggest gaming internet forums is called </a:t>
            </a:r>
            <a:r>
              <a:rPr lang="en-GB" sz="1300" dirty="0" err="1">
                <a:latin typeface="Comic Sans MS" panose="030F0702030302020204" pitchFamily="66" charset="0"/>
              </a:rPr>
              <a:t>R</a:t>
            </a:r>
            <a:r>
              <a:rPr lang="en-GB" sz="1300" dirty="0" err="1" smtClean="0">
                <a:latin typeface="Comic Sans MS" panose="030F0702030302020204" pitchFamily="66" charset="0"/>
              </a:rPr>
              <a:t>eddit</a:t>
            </a:r>
            <a:r>
              <a:rPr lang="en-GB" sz="1300" dirty="0" smtClean="0">
                <a:latin typeface="Comic Sans MS" panose="030F0702030302020204" pitchFamily="66" charset="0"/>
              </a:rPr>
              <a:t>, this allows people to catch up with the latest gossip of </a:t>
            </a:r>
            <a:r>
              <a:rPr lang="en-GB" sz="1300" dirty="0" smtClean="0">
                <a:latin typeface="Comic Sans MS" panose="030F0702030302020204" pitchFamily="66" charset="0"/>
              </a:rPr>
              <a:t>games, So if </a:t>
            </a:r>
            <a:r>
              <a:rPr lang="en-GB" sz="1300" dirty="0" smtClean="0">
                <a:latin typeface="Comic Sans MS" charset="0"/>
                <a:ea typeface="Comic Sans MS" charset="0"/>
                <a:cs typeface="Comic Sans MS" charset="0"/>
              </a:rPr>
              <a:t>someone </a:t>
            </a:r>
            <a:r>
              <a:rPr lang="en-GB" sz="1300" dirty="0">
                <a:latin typeface="Comic Sans MS" charset="0"/>
                <a:ea typeface="Comic Sans MS" charset="0"/>
                <a:cs typeface="Comic Sans MS" charset="0"/>
              </a:rPr>
              <a:t>who wanted to gather some data for something like growing different types of vegetables, then they could go on a internet forum that discuses growing vegetables and read about what the members of the forum have said, and gather data from that. They could also post up questions on the forum, so the forum members can reply and that can also be added to the data.</a:t>
            </a:r>
          </a:p>
          <a:p>
            <a:endParaRPr lang="en-GB" sz="1300" dirty="0">
              <a:latin typeface="Comic Sans MS" charset="0"/>
              <a:ea typeface="Comic Sans MS" charset="0"/>
              <a:cs typeface="Comic Sans MS" charset="0"/>
            </a:endParaRPr>
          </a:p>
        </p:txBody>
      </p:sp>
      <p:pic>
        <p:nvPicPr>
          <p:cNvPr id="4" name="Picture 3"/>
          <p:cNvPicPr>
            <a:picLocks noChangeAspect="1"/>
          </p:cNvPicPr>
          <p:nvPr/>
        </p:nvPicPr>
        <p:blipFill rotWithShape="1">
          <a:blip r:embed="rId2"/>
          <a:srcRect l="6645" t="11676" r="45592" b="10078"/>
          <a:stretch/>
        </p:blipFill>
        <p:spPr>
          <a:xfrm>
            <a:off x="8590546" y="3995744"/>
            <a:ext cx="3392906" cy="3126520"/>
          </a:xfrm>
          <a:prstGeom prst="rect">
            <a:avLst/>
          </a:prstGeom>
        </p:spPr>
      </p:pic>
    </p:spTree>
    <p:extLst>
      <p:ext uri="{BB962C8B-B14F-4D97-AF65-F5344CB8AC3E}">
        <p14:creationId xmlns:p14="http://schemas.microsoft.com/office/powerpoint/2010/main" val="72764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RESEARCH</a:t>
            </a:r>
            <a:endParaRPr lang="en-GB" dirty="0"/>
          </a:p>
        </p:txBody>
      </p:sp>
      <p:sp>
        <p:nvSpPr>
          <p:cNvPr id="3" name="Content Placeholder 2"/>
          <p:cNvSpPr>
            <a:spLocks noGrp="1"/>
          </p:cNvSpPr>
          <p:nvPr>
            <p:ph idx="1"/>
          </p:nvPr>
        </p:nvSpPr>
        <p:spPr/>
        <p:txBody>
          <a:bodyPr/>
          <a:lstStyle/>
          <a:p>
            <a:r>
              <a:rPr lang="en-GB" u="sng" dirty="0" smtClean="0"/>
              <a:t>Books</a:t>
            </a:r>
            <a:endParaRPr lang="en-GB" dirty="0" smtClean="0"/>
          </a:p>
          <a:p>
            <a:pPr marL="0" indent="0">
              <a:spcBef>
                <a:spcPct val="50000"/>
              </a:spcBef>
              <a:buNone/>
              <a:defRPr/>
            </a:pPr>
            <a:r>
              <a:rPr lang="en-GB" sz="1300" dirty="0" smtClean="0">
                <a:latin typeface="Comic Sans MS" charset="0"/>
                <a:ea typeface="Comic Sans MS" charset="0"/>
                <a:cs typeface="Comic Sans MS" charset="0"/>
              </a:rPr>
              <a:t>Books are hard copies of research, </a:t>
            </a:r>
            <a:r>
              <a:rPr lang="en-GB" sz="1300" dirty="0">
                <a:latin typeface="Comic Sans MS" charset="0"/>
                <a:ea typeface="Comic Sans MS" charset="0"/>
                <a:cs typeface="Comic Sans MS" charset="0"/>
              </a:rPr>
              <a:t>Libraries can be a useful place to find and collect </a:t>
            </a:r>
            <a:r>
              <a:rPr lang="en-GB" sz="1300" dirty="0" smtClean="0">
                <a:latin typeface="Comic Sans MS" charset="0"/>
                <a:ea typeface="Comic Sans MS" charset="0"/>
                <a:cs typeface="Comic Sans MS" charset="0"/>
              </a:rPr>
              <a:t>information. Using </a:t>
            </a:r>
            <a:r>
              <a:rPr lang="en-GB" sz="1300" dirty="0">
                <a:latin typeface="Comic Sans MS" charset="0"/>
                <a:ea typeface="Comic Sans MS" charset="0"/>
                <a:cs typeface="Comic Sans MS" charset="0"/>
              </a:rPr>
              <a:t>a book to find information is a good way to </a:t>
            </a:r>
            <a:r>
              <a:rPr lang="en-GB" sz="1300" dirty="0" smtClean="0">
                <a:latin typeface="Comic Sans MS" charset="0"/>
                <a:ea typeface="Comic Sans MS" charset="0"/>
                <a:cs typeface="Comic Sans MS" charset="0"/>
              </a:rPr>
              <a:t>research, </a:t>
            </a:r>
            <a:r>
              <a:rPr lang="en-GB" sz="1300" dirty="0">
                <a:latin typeface="Comic Sans MS" charset="0"/>
                <a:ea typeface="Comic Sans MS" charset="0"/>
                <a:cs typeface="Comic Sans MS" charset="0"/>
              </a:rPr>
              <a:t>This is because you can find a book easily which will have all of the information you are looking for but the only downside is that you have to look through the </a:t>
            </a:r>
            <a:r>
              <a:rPr lang="en-GB" sz="1300" dirty="0" smtClean="0">
                <a:latin typeface="Comic Sans MS" charset="0"/>
                <a:ea typeface="Comic Sans MS" charset="0"/>
                <a:cs typeface="Comic Sans MS" charset="0"/>
              </a:rPr>
              <a:t>whole book </a:t>
            </a:r>
            <a:r>
              <a:rPr lang="en-GB" sz="1300" dirty="0">
                <a:latin typeface="Comic Sans MS" charset="0"/>
                <a:ea typeface="Comic Sans MS" charset="0"/>
                <a:cs typeface="Comic Sans MS" charset="0"/>
              </a:rPr>
              <a:t>to find the piece of information that you </a:t>
            </a:r>
            <a:r>
              <a:rPr lang="en-GB" sz="1300" dirty="0" smtClean="0">
                <a:latin typeface="Comic Sans MS" charset="0"/>
                <a:ea typeface="Comic Sans MS" charset="0"/>
                <a:cs typeface="Comic Sans MS" charset="0"/>
              </a:rPr>
              <a:t>want, there is a contents page to help you find out where the information is. Plus </a:t>
            </a:r>
            <a:r>
              <a:rPr lang="en-GB" sz="1300" dirty="0">
                <a:latin typeface="Comic Sans MS" charset="0"/>
                <a:ea typeface="Comic Sans MS" charset="0"/>
                <a:cs typeface="Comic Sans MS" charset="0"/>
              </a:rPr>
              <a:t>there are thousands of books in libraries </a:t>
            </a:r>
            <a:r>
              <a:rPr lang="en-GB" sz="1300" dirty="0" smtClean="0">
                <a:latin typeface="Comic Sans MS" charset="0"/>
                <a:ea typeface="Comic Sans MS" charset="0"/>
                <a:cs typeface="Comic Sans MS" charset="0"/>
              </a:rPr>
              <a:t>so you will find what you want to find. Different </a:t>
            </a:r>
            <a:r>
              <a:rPr lang="en-GB" sz="1300" dirty="0">
                <a:latin typeface="Comic Sans MS" charset="0"/>
                <a:ea typeface="Comic Sans MS" charset="0"/>
                <a:cs typeface="Comic Sans MS" charset="0"/>
              </a:rPr>
              <a:t>things you can read from are books, newspaper articles, magazines, </a:t>
            </a:r>
            <a:r>
              <a:rPr lang="en-GB" sz="1300" dirty="0" smtClean="0">
                <a:latin typeface="Comic Sans MS" charset="0"/>
                <a:ea typeface="Comic Sans MS" charset="0"/>
                <a:cs typeface="Comic Sans MS" charset="0"/>
              </a:rPr>
              <a:t>internet. Not all people who haven’t had the right education can read, mainly in other countries that are less fortunate than the UK. </a:t>
            </a:r>
            <a:r>
              <a:rPr lang="en-GB" sz="1300" dirty="0" smtClean="0">
                <a:latin typeface="Comic Sans MS" charset="0"/>
                <a:ea typeface="Comic Sans MS" charset="0"/>
                <a:cs typeface="Comic Sans MS" charset="0"/>
              </a:rPr>
              <a:t>The books will be good to get that extra bit of knowledge about that topic, such as </a:t>
            </a:r>
            <a:r>
              <a:rPr lang="en-GB" sz="1300" dirty="0">
                <a:latin typeface="Comic Sans MS" charset="0"/>
                <a:ea typeface="Comic Sans MS" charset="0"/>
                <a:cs typeface="Comic Sans MS" charset="0"/>
              </a:rPr>
              <a:t>s</a:t>
            </a:r>
            <a:r>
              <a:rPr lang="en-GB" sz="1300" dirty="0" smtClean="0">
                <a:latin typeface="Comic Sans MS" charset="0"/>
                <a:ea typeface="Comic Sans MS" charset="0"/>
                <a:cs typeface="Comic Sans MS" charset="0"/>
              </a:rPr>
              <a:t>omeone </a:t>
            </a:r>
            <a:r>
              <a:rPr lang="en-GB" sz="1300" dirty="0">
                <a:latin typeface="Comic Sans MS" charset="0"/>
                <a:ea typeface="Comic Sans MS" charset="0"/>
                <a:cs typeface="Comic Sans MS" charset="0"/>
              </a:rPr>
              <a:t>may want to know how to beat a certain level in </a:t>
            </a:r>
            <a:r>
              <a:rPr lang="en-GB" sz="1300" dirty="0" smtClean="0">
                <a:latin typeface="Comic Sans MS" charset="0"/>
                <a:ea typeface="Comic Sans MS" charset="0"/>
                <a:cs typeface="Comic Sans MS" charset="0"/>
              </a:rPr>
              <a:t>a game</a:t>
            </a:r>
            <a:r>
              <a:rPr lang="en-GB" sz="1300" dirty="0">
                <a:latin typeface="Comic Sans MS" charset="0"/>
                <a:ea typeface="Comic Sans MS" charset="0"/>
                <a:cs typeface="Comic Sans MS" charset="0"/>
              </a:rPr>
              <a:t>, so they will look back to the game guide book and read up on how to do it. People that are also big fans of things, will also read over and over a book a few times, so they know everything there is to know about it. People will also look back at books they have read to research and summarise more about them.</a:t>
            </a:r>
          </a:p>
          <a:p>
            <a:pPr marL="0" indent="0">
              <a:spcBef>
                <a:spcPct val="50000"/>
              </a:spcBef>
              <a:buFontTx/>
              <a:buNone/>
              <a:defRPr/>
            </a:pPr>
            <a:endParaRPr lang="en-GB" sz="1300" dirty="0">
              <a:latin typeface="Comic Sans MS" panose="030F0702030302020204" pitchFamily="66" charset="0"/>
            </a:endParaRPr>
          </a:p>
          <a:p>
            <a:pPr marL="0" indent="0">
              <a:buFontTx/>
              <a:buNone/>
              <a:defRPr/>
            </a:pPr>
            <a:endParaRPr lang="en-GB" sz="1300" dirty="0">
              <a:latin typeface="Comic Sans MS" panose="030F0702030302020204" pitchFamily="66" charset="0"/>
            </a:endParaRPr>
          </a:p>
          <a:p>
            <a:endParaRPr lang="en-GB" sz="1300"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884" y="4187412"/>
            <a:ext cx="3463751" cy="2304827"/>
          </a:xfrm>
          <a:prstGeom prst="rect">
            <a:avLst/>
          </a:prstGeom>
        </p:spPr>
      </p:pic>
    </p:spTree>
    <p:extLst>
      <p:ext uri="{BB962C8B-B14F-4D97-AF65-F5344CB8AC3E}">
        <p14:creationId xmlns:p14="http://schemas.microsoft.com/office/powerpoint/2010/main" val="397292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RESEARCH</a:t>
            </a:r>
            <a:endParaRPr lang="en-GB" dirty="0"/>
          </a:p>
        </p:txBody>
      </p:sp>
      <p:sp>
        <p:nvSpPr>
          <p:cNvPr id="3" name="Content Placeholder 2"/>
          <p:cNvSpPr>
            <a:spLocks noGrp="1"/>
          </p:cNvSpPr>
          <p:nvPr>
            <p:ph idx="1"/>
          </p:nvPr>
        </p:nvSpPr>
        <p:spPr/>
        <p:txBody>
          <a:bodyPr/>
          <a:lstStyle/>
          <a:p>
            <a:r>
              <a:rPr lang="en-GB" u="sng" dirty="0" smtClean="0"/>
              <a:t>Newspaper</a:t>
            </a:r>
          </a:p>
          <a:p>
            <a:r>
              <a:rPr lang="en-GB" sz="1300" dirty="0">
                <a:latin typeface="Comic Sans MS" charset="0"/>
                <a:ea typeface="Comic Sans MS" charset="0"/>
                <a:cs typeface="Comic Sans MS" charset="0"/>
              </a:rPr>
              <a:t>Newspaper articles hold a lot of information, they tell us what's happening in the UK and what’s happening in the world, they also advertise houses, cars, financial business and lots more stuff. Newspapers keep us up to date with real life things. They tell us what’s going on in different parts of society like politics, sports and local </a:t>
            </a:r>
            <a:r>
              <a:rPr lang="en-GB" sz="1300" dirty="0" smtClean="0">
                <a:latin typeface="Comic Sans MS" charset="0"/>
                <a:ea typeface="Comic Sans MS" charset="0"/>
                <a:cs typeface="Comic Sans MS" charset="0"/>
              </a:rPr>
              <a:t>news. Lots of different newspapers will cover different views of a story, like politics there are two or three main sides. The different newspapers will try to cover those different sides of it. You will always find in newspapers some type of advert that will be promoting a certain product, they will also have some type of offer for a high street store, like </a:t>
            </a:r>
            <a:r>
              <a:rPr lang="en-GB" sz="1300" dirty="0" err="1" smtClean="0">
                <a:latin typeface="Comic Sans MS" charset="0"/>
                <a:ea typeface="Comic Sans MS" charset="0"/>
                <a:cs typeface="Comic Sans MS" charset="0"/>
              </a:rPr>
              <a:t>WHSmiths</a:t>
            </a:r>
            <a:r>
              <a:rPr lang="en-GB" sz="1300" dirty="0" smtClean="0">
                <a:latin typeface="Comic Sans MS" charset="0"/>
                <a:ea typeface="Comic Sans MS" charset="0"/>
                <a:cs typeface="Comic Sans MS" charset="0"/>
              </a:rPr>
              <a:t>. </a:t>
            </a:r>
            <a:r>
              <a:rPr lang="en-GB" sz="1300" dirty="0">
                <a:latin typeface="Comic Sans MS" charset="0"/>
                <a:ea typeface="Comic Sans MS" charset="0"/>
                <a:cs typeface="Comic Sans MS" charset="0"/>
              </a:rPr>
              <a:t>Most newspapers include reviews to films and video games, red carpet events, or actors are currently working on and giving interviews. People who are willing to find out some information and research from looking through a newspaper, should find what they are looking for if the information they are researching is quite current. Especially big news papers like The Sun, as they usually include a bit of everything, especially media related subjects like film reviews.</a:t>
            </a:r>
          </a:p>
          <a:p>
            <a:endParaRPr lang="en-GB" sz="1100" dirty="0"/>
          </a:p>
          <a:p>
            <a:endParaRPr lang="en-GB" sz="1300" dirty="0" smtClean="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8595210" y="4461911"/>
            <a:ext cx="2730698" cy="1885950"/>
          </a:xfrm>
          <a:prstGeom prst="rect">
            <a:avLst/>
          </a:prstGeom>
        </p:spPr>
      </p:pic>
    </p:spTree>
    <p:extLst>
      <p:ext uri="{BB962C8B-B14F-4D97-AF65-F5344CB8AC3E}">
        <p14:creationId xmlns:p14="http://schemas.microsoft.com/office/powerpoint/2010/main" val="63106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RESEARCH</a:t>
            </a:r>
            <a:endParaRPr lang="en-GB" dirty="0"/>
          </a:p>
        </p:txBody>
      </p:sp>
      <p:sp>
        <p:nvSpPr>
          <p:cNvPr id="3" name="Content Placeholder 2"/>
          <p:cNvSpPr>
            <a:spLocks noGrp="1"/>
          </p:cNvSpPr>
          <p:nvPr>
            <p:ph idx="1"/>
          </p:nvPr>
        </p:nvSpPr>
        <p:spPr/>
        <p:txBody>
          <a:bodyPr/>
          <a:lstStyle/>
          <a:p>
            <a:r>
              <a:rPr lang="en-GB" u="sng" dirty="0" smtClean="0"/>
              <a:t>Web</a:t>
            </a:r>
          </a:p>
          <a:p>
            <a:pPr indent="0">
              <a:spcBef>
                <a:spcPct val="50000"/>
              </a:spcBef>
              <a:buFontTx/>
              <a:buNone/>
              <a:defRPr/>
            </a:pPr>
            <a:r>
              <a:rPr lang="en-GB" sz="1400" dirty="0">
                <a:latin typeface="Comic Sans MS" panose="030F0702030302020204" pitchFamily="66" charset="0"/>
              </a:rPr>
              <a:t>The internet can be a great way of accessing information you thought you’d never be able to </a:t>
            </a:r>
            <a:r>
              <a:rPr lang="en-GB" sz="1400" dirty="0" smtClean="0">
                <a:latin typeface="Comic Sans MS" panose="030F0702030302020204" pitchFamily="66" charset="0"/>
              </a:rPr>
              <a:t>get, from books, they can hold a lot more information from the history and the past. From </a:t>
            </a:r>
            <a:r>
              <a:rPr lang="en-GB" sz="1400" dirty="0">
                <a:latin typeface="Comic Sans MS" panose="030F0702030302020204" pitchFamily="66" charset="0"/>
              </a:rPr>
              <a:t>the internet you can gather information from all different websites, you can go on websites to play games or just simply enjoy yourself or look for vital </a:t>
            </a:r>
            <a:r>
              <a:rPr lang="en-GB" sz="1400" dirty="0" smtClean="0">
                <a:latin typeface="Comic Sans MS" panose="030F0702030302020204" pitchFamily="66" charset="0"/>
              </a:rPr>
              <a:t>information, you can watch videos of cats of YouTube if you really want to.</a:t>
            </a:r>
          </a:p>
          <a:p>
            <a:pPr indent="0">
              <a:spcBef>
                <a:spcPct val="50000"/>
              </a:spcBef>
              <a:buFontTx/>
              <a:buNone/>
              <a:defRPr/>
            </a:pPr>
            <a:r>
              <a:rPr lang="en-GB" sz="1400" dirty="0" smtClean="0">
                <a:latin typeface="Comic Sans MS" panose="030F0702030302020204" pitchFamily="66" charset="0"/>
              </a:rPr>
              <a:t>If </a:t>
            </a:r>
            <a:r>
              <a:rPr lang="en-GB" sz="1400" dirty="0">
                <a:latin typeface="Comic Sans MS" panose="030F0702030302020204" pitchFamily="66" charset="0"/>
              </a:rPr>
              <a:t>you can’t find what you looking for the first time, you can narrow your search so you get a </a:t>
            </a:r>
            <a:r>
              <a:rPr lang="en-GB" sz="1400" dirty="0" smtClean="0">
                <a:latin typeface="Comic Sans MS" panose="030F0702030302020204" pitchFamily="66" charset="0"/>
              </a:rPr>
              <a:t>better result and you can get what you are looking </a:t>
            </a:r>
            <a:r>
              <a:rPr lang="en-GB" sz="1400" dirty="0">
                <a:latin typeface="Comic Sans MS" panose="030F0702030302020204" pitchFamily="66" charset="0"/>
              </a:rPr>
              <a:t>for. </a:t>
            </a:r>
            <a:r>
              <a:rPr lang="en-GB" sz="1400" dirty="0" smtClean="0">
                <a:latin typeface="Comic Sans MS" panose="030F0702030302020204" pitchFamily="66" charset="0"/>
              </a:rPr>
              <a:t>There </a:t>
            </a:r>
            <a:r>
              <a:rPr lang="en-GB" sz="1400" dirty="0">
                <a:latin typeface="Comic Sans MS" panose="030F0702030302020204" pitchFamily="66" charset="0"/>
              </a:rPr>
              <a:t>are lots of different search engines that can be used to </a:t>
            </a:r>
            <a:r>
              <a:rPr lang="en-GB" sz="1400" dirty="0" smtClean="0">
                <a:latin typeface="Comic Sans MS" panose="030F0702030302020204" pitchFamily="66" charset="0"/>
              </a:rPr>
              <a:t>get the information, </a:t>
            </a:r>
            <a:r>
              <a:rPr lang="en-GB" sz="1400" dirty="0">
                <a:latin typeface="Comic Sans MS" panose="030F0702030302020204" pitchFamily="66" charset="0"/>
              </a:rPr>
              <a:t>some of </a:t>
            </a:r>
            <a:r>
              <a:rPr lang="en-GB" sz="1400" dirty="0" smtClean="0">
                <a:latin typeface="Comic Sans MS" panose="030F0702030302020204" pitchFamily="66" charset="0"/>
              </a:rPr>
              <a:t>the main  </a:t>
            </a:r>
            <a:r>
              <a:rPr lang="en-GB" sz="1400" dirty="0">
                <a:latin typeface="Comic Sans MS" panose="030F0702030302020204" pitchFamily="66" charset="0"/>
              </a:rPr>
              <a:t>search engines </a:t>
            </a:r>
            <a:r>
              <a:rPr lang="en-GB" sz="1400" dirty="0" smtClean="0">
                <a:latin typeface="Comic Sans MS" panose="030F0702030302020204" pitchFamily="66" charset="0"/>
              </a:rPr>
              <a:t>are; </a:t>
            </a:r>
            <a:r>
              <a:rPr lang="en-GB" sz="1400" dirty="0">
                <a:latin typeface="Comic Sans MS" panose="030F0702030302020204" pitchFamily="66" charset="0"/>
              </a:rPr>
              <a:t>Google, Yahoo, B</a:t>
            </a:r>
            <a:r>
              <a:rPr lang="en-GB" sz="1400" dirty="0" smtClean="0">
                <a:latin typeface="Comic Sans MS" panose="030F0702030302020204" pitchFamily="66" charset="0"/>
              </a:rPr>
              <a:t>ing. </a:t>
            </a:r>
            <a:r>
              <a:rPr lang="en-GB" sz="1400" dirty="0">
                <a:latin typeface="Comic Sans MS" panose="030F0702030302020204" pitchFamily="66" charset="0"/>
              </a:rPr>
              <a:t>Using a search engine to find a website with the </a:t>
            </a:r>
            <a:r>
              <a:rPr lang="en-GB" sz="1400" dirty="0" smtClean="0">
                <a:latin typeface="Comic Sans MS" panose="030F0702030302020204" pitchFamily="66" charset="0"/>
              </a:rPr>
              <a:t>right information </a:t>
            </a:r>
            <a:r>
              <a:rPr lang="en-GB" sz="1400" dirty="0">
                <a:latin typeface="Comic Sans MS" panose="030F0702030302020204" pitchFamily="66" charset="0"/>
              </a:rPr>
              <a:t>could </a:t>
            </a:r>
            <a:r>
              <a:rPr lang="en-GB" sz="1400" dirty="0" smtClean="0">
                <a:latin typeface="Comic Sans MS" panose="030F0702030302020204" pitchFamily="66" charset="0"/>
              </a:rPr>
              <a:t>take a long time but you can usually find what you are </a:t>
            </a:r>
            <a:r>
              <a:rPr lang="en-GB" sz="1400" dirty="0">
                <a:latin typeface="Comic Sans MS" panose="030F0702030302020204" pitchFamily="66" charset="0"/>
              </a:rPr>
              <a:t>looking </a:t>
            </a:r>
            <a:r>
              <a:rPr lang="en-GB" sz="1400" dirty="0" smtClean="0">
                <a:latin typeface="Comic Sans MS" panose="030F0702030302020204" pitchFamily="66" charset="0"/>
              </a:rPr>
              <a:t>for.</a:t>
            </a:r>
          </a:p>
          <a:p>
            <a:pPr indent="0">
              <a:spcBef>
                <a:spcPct val="50000"/>
              </a:spcBef>
              <a:buFontTx/>
              <a:buNone/>
              <a:defRPr/>
            </a:pPr>
            <a:r>
              <a:rPr lang="en-GB" sz="1400" dirty="0" smtClean="0">
                <a:latin typeface="Comic Sans MS" panose="030F0702030302020204" pitchFamily="66" charset="0"/>
              </a:rPr>
              <a:t>All </a:t>
            </a:r>
            <a:r>
              <a:rPr lang="en-GB" sz="1400" dirty="0">
                <a:latin typeface="Comic Sans MS" panose="030F0702030302020204" pitchFamily="66" charset="0"/>
              </a:rPr>
              <a:t>of these search engines are useful for finding information you need, but sometimes the websites given do not always have the correct information and are sometimes inaccurate</a:t>
            </a:r>
            <a:r>
              <a:rPr lang="en-GB" sz="1400" dirty="0" smtClean="0">
                <a:latin typeface="Comic Sans MS" panose="030F0702030302020204" pitchFamily="66" charset="0"/>
              </a:rPr>
              <a:t>. So </a:t>
            </a:r>
            <a:r>
              <a:rPr lang="en-GB" sz="1400" dirty="0">
                <a:latin typeface="Comic Sans MS" panose="030F0702030302020204" pitchFamily="66" charset="0"/>
              </a:rPr>
              <a:t>DO NOT </a:t>
            </a:r>
            <a:r>
              <a:rPr lang="en-GB" sz="1400" dirty="0" smtClean="0">
                <a:latin typeface="Comic Sans MS" panose="030F0702030302020204" pitchFamily="66" charset="0"/>
              </a:rPr>
              <a:t>always believe in everything </a:t>
            </a:r>
            <a:r>
              <a:rPr lang="en-GB" sz="1400" dirty="0">
                <a:latin typeface="Comic Sans MS" panose="030F0702030302020204" pitchFamily="66" charset="0"/>
              </a:rPr>
              <a:t>that is </a:t>
            </a:r>
            <a:r>
              <a:rPr lang="en-GB" sz="1400" dirty="0" smtClean="0">
                <a:latin typeface="Comic Sans MS" panose="030F0702030302020204" pitchFamily="66" charset="0"/>
              </a:rPr>
              <a:t>online. You may find some copyright files that cant be accessed or copied.</a:t>
            </a:r>
            <a:endParaRPr lang="en-GB" sz="1400" dirty="0">
              <a:latin typeface="Comic Sans MS" panose="030F0702030302020204" pitchFamily="66" charset="0"/>
            </a:endParaRPr>
          </a:p>
          <a:p>
            <a:endParaRPr lang="en-GB" sz="1300" dirty="0"/>
          </a:p>
        </p:txBody>
      </p:sp>
      <p:pic>
        <p:nvPicPr>
          <p:cNvPr id="4" name="Picture 3"/>
          <p:cNvPicPr>
            <a:picLocks noChangeAspect="1"/>
          </p:cNvPicPr>
          <p:nvPr/>
        </p:nvPicPr>
        <p:blipFill>
          <a:blip r:embed="rId2"/>
          <a:stretch>
            <a:fillRect/>
          </a:stretch>
        </p:blipFill>
        <p:spPr>
          <a:xfrm>
            <a:off x="1005839" y="5309797"/>
            <a:ext cx="1487805" cy="1191015"/>
          </a:xfrm>
          <a:prstGeom prst="rect">
            <a:avLst/>
          </a:prstGeom>
        </p:spPr>
      </p:pic>
    </p:spTree>
    <p:extLst>
      <p:ext uri="{BB962C8B-B14F-4D97-AF65-F5344CB8AC3E}">
        <p14:creationId xmlns:p14="http://schemas.microsoft.com/office/powerpoint/2010/main" val="233765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RESEARCH</a:t>
            </a:r>
            <a:endParaRPr lang="en-GB" dirty="0"/>
          </a:p>
        </p:txBody>
      </p:sp>
      <p:sp>
        <p:nvSpPr>
          <p:cNvPr id="3" name="Content Placeholder 2"/>
          <p:cNvSpPr>
            <a:spLocks noGrp="1"/>
          </p:cNvSpPr>
          <p:nvPr>
            <p:ph idx="1"/>
          </p:nvPr>
        </p:nvSpPr>
        <p:spPr/>
        <p:txBody>
          <a:bodyPr/>
          <a:lstStyle/>
          <a:p>
            <a:r>
              <a:rPr lang="en-GB" u="sng" dirty="0" smtClean="0"/>
              <a:t>Audio Material</a:t>
            </a:r>
            <a:endParaRPr lang="en-GB" dirty="0" smtClean="0"/>
          </a:p>
          <a:p>
            <a:r>
              <a:rPr lang="en-GB" altLang="en-US" sz="1300" dirty="0">
                <a:latin typeface="Comic Sans MS" charset="0"/>
                <a:ea typeface="Comic Sans MS" charset="0"/>
                <a:cs typeface="Comic Sans MS" charset="0"/>
              </a:rPr>
              <a:t>Using a tape recorder/electronic data recorder to record sound in the form of a </a:t>
            </a:r>
            <a:r>
              <a:rPr lang="en-GB" altLang="en-US" sz="1300" dirty="0" smtClean="0">
                <a:latin typeface="Comic Sans MS" charset="0"/>
                <a:ea typeface="Comic Sans MS" charset="0"/>
                <a:cs typeface="Comic Sans MS" charset="0"/>
              </a:rPr>
              <a:t>meeting it will keep track of what you have done in that meting,  you can even record a telephone conversation, this is </a:t>
            </a:r>
            <a:r>
              <a:rPr lang="en-GB" altLang="en-US" sz="1300" dirty="0">
                <a:latin typeface="Comic Sans MS" charset="0"/>
                <a:ea typeface="Comic Sans MS" charset="0"/>
                <a:cs typeface="Comic Sans MS" charset="0"/>
              </a:rPr>
              <a:t>a good way of collecting information because once you have used the recorded the information and said all the information you need the tape is then </a:t>
            </a:r>
            <a:r>
              <a:rPr lang="en-GB" altLang="en-US" sz="1300" dirty="0" smtClean="0">
                <a:latin typeface="Comic Sans MS" charset="0"/>
                <a:ea typeface="Comic Sans MS" charset="0"/>
                <a:cs typeface="Comic Sans MS" charset="0"/>
              </a:rPr>
              <a:t>used as </a:t>
            </a:r>
            <a:r>
              <a:rPr lang="en-GB" altLang="en-US" sz="1300" dirty="0">
                <a:latin typeface="Comic Sans MS" charset="0"/>
                <a:ea typeface="Comic Sans MS" charset="0"/>
                <a:cs typeface="Comic Sans MS" charset="0"/>
              </a:rPr>
              <a:t>evidence until you need to use you it </a:t>
            </a:r>
            <a:r>
              <a:rPr lang="en-GB" altLang="en-US" sz="1300" dirty="0" smtClean="0">
                <a:latin typeface="Comic Sans MS" charset="0"/>
                <a:ea typeface="Comic Sans MS" charset="0"/>
                <a:cs typeface="Comic Sans MS" charset="0"/>
              </a:rPr>
              <a:t>again, this is what newspaper writers do before they write their article, in their interview’s. This </a:t>
            </a:r>
            <a:r>
              <a:rPr lang="en-GB" altLang="en-US" sz="1300" dirty="0">
                <a:latin typeface="Comic Sans MS" charset="0"/>
                <a:ea typeface="Comic Sans MS" charset="0"/>
                <a:cs typeface="Comic Sans MS" charset="0"/>
              </a:rPr>
              <a:t>is also a good way of keeping research information because it can be replayed time and time again whilst you are researching a topic</a:t>
            </a:r>
            <a:r>
              <a:rPr lang="en-GB" altLang="en-US" sz="1300" dirty="0" smtClean="0">
                <a:latin typeface="Comic Sans MS" charset="0"/>
                <a:ea typeface="Comic Sans MS" charset="0"/>
                <a:cs typeface="Comic Sans MS" charset="0"/>
              </a:rPr>
              <a:t>. </a:t>
            </a:r>
            <a:r>
              <a:rPr lang="en-GB" sz="1300" dirty="0">
                <a:latin typeface="Comic Sans MS" charset="0"/>
                <a:ea typeface="Comic Sans MS" charset="0"/>
                <a:cs typeface="Comic Sans MS" charset="0"/>
              </a:rPr>
              <a:t>Audio material can also be bought in shops in the form of CDs. But they are usually not that easy to find, and are usually found in children's book shops. Audio Material can be used through research through the same way as a book. The person researching can listen to the audio material to gain information. This applies mostly to educational audio material, as they usually contain the most useful information and key facts and points. </a:t>
            </a:r>
          </a:p>
          <a:p>
            <a:endParaRPr lang="en-GB" altLang="en-US" sz="1300" dirty="0">
              <a:latin typeface="Comic Sans MS" panose="030F0702030302020204" pitchFamily="66" charset="0"/>
            </a:endParaRPr>
          </a:p>
          <a:p>
            <a:endParaRPr lang="en-GB" u="sng" dirty="0" smtClean="0"/>
          </a:p>
        </p:txBody>
      </p:sp>
      <p:pic>
        <p:nvPicPr>
          <p:cNvPr id="4" name="Picture 3"/>
          <p:cNvPicPr>
            <a:picLocks noChangeAspect="1"/>
          </p:cNvPicPr>
          <p:nvPr/>
        </p:nvPicPr>
        <p:blipFill>
          <a:blip r:embed="rId2"/>
          <a:stretch>
            <a:fillRect/>
          </a:stretch>
        </p:blipFill>
        <p:spPr>
          <a:xfrm>
            <a:off x="8907407" y="3905250"/>
            <a:ext cx="2852738" cy="2282190"/>
          </a:xfrm>
          <a:prstGeom prst="rect">
            <a:avLst/>
          </a:prstGeom>
        </p:spPr>
      </p:pic>
    </p:spTree>
    <p:extLst>
      <p:ext uri="{BB962C8B-B14F-4D97-AF65-F5344CB8AC3E}">
        <p14:creationId xmlns:p14="http://schemas.microsoft.com/office/powerpoint/2010/main" val="8786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GATHERING AGENCIES</a:t>
            </a:r>
            <a:endParaRPr lang="en-GB" dirty="0"/>
          </a:p>
        </p:txBody>
      </p:sp>
      <p:sp>
        <p:nvSpPr>
          <p:cNvPr id="3" name="Content Placeholder 2"/>
          <p:cNvSpPr>
            <a:spLocks noGrp="1"/>
          </p:cNvSpPr>
          <p:nvPr>
            <p:ph idx="1"/>
          </p:nvPr>
        </p:nvSpPr>
        <p:spPr/>
        <p:txBody>
          <a:bodyPr>
            <a:normAutofit/>
          </a:bodyPr>
          <a:lstStyle/>
          <a:p>
            <a:r>
              <a:rPr lang="en-GB" u="sng" dirty="0" smtClean="0"/>
              <a:t>BARB- Broadcasters Audience Research Board</a:t>
            </a:r>
          </a:p>
          <a:p>
            <a:r>
              <a:rPr lang="en-GB" sz="1300" dirty="0" smtClean="0">
                <a:latin typeface="Comic Sans MS" panose="030F0702030302020204" pitchFamily="66" charset="0"/>
                <a:hlinkClick r:id="rId2"/>
              </a:rPr>
              <a:t>www.barb.co.uk</a:t>
            </a:r>
            <a:r>
              <a:rPr lang="en-GB" sz="1300" dirty="0">
                <a:latin typeface="Comic Sans MS" panose="030F0702030302020204" pitchFamily="66" charset="0"/>
              </a:rPr>
              <a:t>. From this site we can get the different channel audience viewing figures. The most popular site for the 29</a:t>
            </a:r>
            <a:r>
              <a:rPr lang="en-GB" sz="1300" baseline="30000" dirty="0">
                <a:latin typeface="Comic Sans MS" panose="030F0702030302020204" pitchFamily="66" charset="0"/>
              </a:rPr>
              <a:t>th</a:t>
            </a:r>
            <a:r>
              <a:rPr lang="en-GB" sz="1300" dirty="0">
                <a:latin typeface="Comic Sans MS" panose="030F0702030302020204" pitchFamily="66" charset="0"/>
              </a:rPr>
              <a:t> to the 6</a:t>
            </a:r>
            <a:r>
              <a:rPr lang="en-GB" sz="1300" baseline="30000" dirty="0">
                <a:latin typeface="Comic Sans MS" panose="030F0702030302020204" pitchFamily="66" charset="0"/>
              </a:rPr>
              <a:t>th</a:t>
            </a:r>
            <a:r>
              <a:rPr lang="en-GB" sz="1300" dirty="0">
                <a:latin typeface="Comic Sans MS" panose="030F0702030302020204" pitchFamily="66" charset="0"/>
              </a:rPr>
              <a:t> of march was BBC one, followed by ITV, BBC2 and then Channel 4. The most popular show in this week from channel 4 was “Goggle-box” and from BBC one it was “Call the midwife”. From the BARB website you can see what people your age or similar is watching and this might make you want to watch that type of program. Magazines and newspapers will include a section of what is coming up in that week and it will include the program channel it is on. They will also include a section about what the basic storyline is </a:t>
            </a:r>
            <a:r>
              <a:rPr lang="en-GB" sz="1300" dirty="0" smtClean="0">
                <a:latin typeface="Comic Sans MS" panose="030F0702030302020204" pitchFamily="66" charset="0"/>
              </a:rPr>
              <a:t>throughout. BARB will show the top programs from a particular week.</a:t>
            </a:r>
            <a:endParaRPr lang="en-GB" sz="1300" dirty="0"/>
          </a:p>
        </p:txBody>
      </p:sp>
      <p:pic>
        <p:nvPicPr>
          <p:cNvPr id="4" name="Picture 3"/>
          <p:cNvPicPr>
            <a:picLocks noChangeAspect="1"/>
          </p:cNvPicPr>
          <p:nvPr/>
        </p:nvPicPr>
        <p:blipFill rotWithShape="1">
          <a:blip r:embed="rId3"/>
          <a:srcRect l="4078" t="16035" r="55235" b="40566"/>
          <a:stretch/>
        </p:blipFill>
        <p:spPr>
          <a:xfrm>
            <a:off x="7959634" y="4076700"/>
            <a:ext cx="3857897" cy="2314738"/>
          </a:xfrm>
          <a:prstGeom prst="rect">
            <a:avLst/>
          </a:prstGeom>
        </p:spPr>
      </p:pic>
      <p:pic>
        <p:nvPicPr>
          <p:cNvPr id="5" name="Picture 4"/>
          <p:cNvPicPr>
            <a:picLocks noChangeAspect="1"/>
          </p:cNvPicPr>
          <p:nvPr/>
        </p:nvPicPr>
        <p:blipFill rotWithShape="1">
          <a:blip r:embed="rId4"/>
          <a:srcRect l="4167" t="19425" r="54657" b="29595"/>
          <a:stretch/>
        </p:blipFill>
        <p:spPr>
          <a:xfrm>
            <a:off x="611306" y="3856666"/>
            <a:ext cx="3639672" cy="2534772"/>
          </a:xfrm>
          <a:prstGeom prst="rect">
            <a:avLst/>
          </a:prstGeom>
        </p:spPr>
      </p:pic>
    </p:spTree>
    <p:extLst>
      <p:ext uri="{BB962C8B-B14F-4D97-AF65-F5344CB8AC3E}">
        <p14:creationId xmlns:p14="http://schemas.microsoft.com/office/powerpoint/2010/main" val="50791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GATHERING AGENCIES</a:t>
            </a:r>
            <a:endParaRPr lang="en-GB" dirty="0"/>
          </a:p>
        </p:txBody>
      </p:sp>
      <p:sp>
        <p:nvSpPr>
          <p:cNvPr id="3" name="Content Placeholder 2"/>
          <p:cNvSpPr>
            <a:spLocks noGrp="1"/>
          </p:cNvSpPr>
          <p:nvPr>
            <p:ph idx="1"/>
          </p:nvPr>
        </p:nvSpPr>
        <p:spPr/>
        <p:txBody>
          <a:bodyPr/>
          <a:lstStyle/>
          <a:p>
            <a:r>
              <a:rPr lang="en-GB" u="sng" dirty="0" smtClean="0"/>
              <a:t>RAJAR – Radio Joint Audience Research</a:t>
            </a:r>
          </a:p>
          <a:p>
            <a:r>
              <a:rPr lang="en-GB" sz="1300" dirty="0" smtClean="0">
                <a:latin typeface="Comic Sans MS" panose="030F0702030302020204" pitchFamily="66" charset="0"/>
              </a:rPr>
              <a:t>The RAJAR company works like the rating system for BARB, but instead it does the ratings for popular radio stations. We can use their information to find out the most popular station in that week. </a:t>
            </a:r>
            <a:r>
              <a:rPr lang="en-GB" sz="1300" dirty="0">
                <a:latin typeface="Comic Sans MS" panose="030F0702030302020204" pitchFamily="66" charset="0"/>
              </a:rPr>
              <a:t>RAJAR is responsible for setting the research specification, the awarding of the research contracts to third party suppliers and the overall quality control , management and delivery of the service. The day to day operations are overseen by the Chief Executive and Research Director</a:t>
            </a:r>
            <a:r>
              <a:rPr lang="en-GB" sz="1300" dirty="0" smtClean="0">
                <a:latin typeface="Comic Sans MS" panose="030F0702030302020204" pitchFamily="66" charset="0"/>
              </a:rPr>
              <a:t>. The company also shows the averages of the following; hours per listener, the total hours. They get there information from their subscribers views and they will fill out some questionnaires. </a:t>
            </a:r>
          </a:p>
        </p:txBody>
      </p:sp>
      <p:pic>
        <p:nvPicPr>
          <p:cNvPr id="4" name="Picture 3"/>
          <p:cNvPicPr>
            <a:picLocks noChangeAspect="1"/>
          </p:cNvPicPr>
          <p:nvPr/>
        </p:nvPicPr>
        <p:blipFill rotWithShape="1">
          <a:blip r:embed="rId2"/>
          <a:srcRect l="4069" t="31656" r="54804" b="40457"/>
          <a:stretch/>
        </p:blipFill>
        <p:spPr>
          <a:xfrm>
            <a:off x="1143000" y="3701400"/>
            <a:ext cx="7521389" cy="2868706"/>
          </a:xfrm>
          <a:prstGeom prst="rect">
            <a:avLst/>
          </a:prstGeom>
        </p:spPr>
      </p:pic>
    </p:spTree>
    <p:extLst>
      <p:ext uri="{BB962C8B-B14F-4D97-AF65-F5344CB8AC3E}">
        <p14:creationId xmlns:p14="http://schemas.microsoft.com/office/powerpoint/2010/main" val="251582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3806"/>
            <a:ext cx="9875520" cy="1356360"/>
          </a:xfrm>
        </p:spPr>
        <p:txBody>
          <a:bodyPr/>
          <a:lstStyle/>
          <a:p>
            <a:r>
              <a:rPr lang="en-GB" dirty="0" smtClean="0"/>
              <a:t>AUDIENCE RESEARCH	</a:t>
            </a:r>
            <a:endParaRPr lang="en-GB" dirty="0"/>
          </a:p>
        </p:txBody>
      </p:sp>
      <p:sp>
        <p:nvSpPr>
          <p:cNvPr id="3" name="Content Placeholder 2"/>
          <p:cNvSpPr>
            <a:spLocks noGrp="1"/>
          </p:cNvSpPr>
          <p:nvPr>
            <p:ph idx="1"/>
          </p:nvPr>
        </p:nvSpPr>
        <p:spPr/>
        <p:txBody>
          <a:bodyPr/>
          <a:lstStyle/>
          <a:p>
            <a:r>
              <a:rPr lang="en-GB" u="sng" dirty="0" smtClean="0"/>
              <a:t>Audience data</a:t>
            </a:r>
            <a:endParaRPr lang="en-GB" dirty="0" smtClean="0"/>
          </a:p>
          <a:p>
            <a:r>
              <a:rPr lang="en-GB" sz="1300" dirty="0">
                <a:latin typeface="Comic Sans MS" panose="030F0702030302020204" pitchFamily="66" charset="0"/>
              </a:rPr>
              <a:t>Audience data is statistical data about the size </a:t>
            </a:r>
            <a:r>
              <a:rPr lang="en-GB" sz="1300" dirty="0" smtClean="0">
                <a:latin typeface="Comic Sans MS" panose="030F0702030302020204" pitchFamily="66" charset="0"/>
              </a:rPr>
              <a:t>of </a:t>
            </a:r>
            <a:r>
              <a:rPr lang="en-GB" sz="1300" dirty="0">
                <a:latin typeface="Comic Sans MS" panose="030F0702030302020204" pitchFamily="66" charset="0"/>
              </a:rPr>
              <a:t>audiences for a </a:t>
            </a:r>
            <a:r>
              <a:rPr lang="en-GB" sz="1300" dirty="0" smtClean="0">
                <a:latin typeface="Comic Sans MS" panose="030F0702030302020204" pitchFamily="66" charset="0"/>
              </a:rPr>
              <a:t>particular </a:t>
            </a:r>
            <a:r>
              <a:rPr lang="en-GB" sz="1300" dirty="0">
                <a:latin typeface="Comic Sans MS" panose="030F0702030302020204" pitchFamily="66" charset="0"/>
              </a:rPr>
              <a:t>media </a:t>
            </a:r>
            <a:r>
              <a:rPr lang="en-GB" sz="1300" dirty="0" smtClean="0">
                <a:latin typeface="Comic Sans MS" panose="030F0702030302020204" pitchFamily="66" charset="0"/>
              </a:rPr>
              <a:t>product, there would be a bigger group of teenage boys would prefer a new game to a book, where as a group of older people would like a book than a game. There </a:t>
            </a:r>
            <a:r>
              <a:rPr lang="en-GB" sz="1300" dirty="0">
                <a:latin typeface="Comic Sans MS" panose="030F0702030302020204" pitchFamily="66" charset="0"/>
              </a:rPr>
              <a:t>are many ways in which use of audience data can provide </a:t>
            </a:r>
            <a:r>
              <a:rPr lang="en-GB" sz="1300" dirty="0" smtClean="0">
                <a:latin typeface="Comic Sans MS" panose="030F0702030302020204" pitchFamily="66" charset="0"/>
              </a:rPr>
              <a:t>some different benefits</a:t>
            </a:r>
            <a:r>
              <a:rPr lang="en-GB" sz="1300" dirty="0">
                <a:latin typeface="Comic Sans MS" panose="030F0702030302020204" pitchFamily="66" charset="0"/>
              </a:rPr>
              <a:t>. Examples of which are: an increase in </a:t>
            </a:r>
            <a:r>
              <a:rPr lang="en-GB" sz="1300" dirty="0" smtClean="0">
                <a:latin typeface="Comic Sans MS" panose="030F0702030302020204" pitchFamily="66" charset="0"/>
              </a:rPr>
              <a:t>attendances will develop </a:t>
            </a:r>
            <a:r>
              <a:rPr lang="en-GB" sz="1300" dirty="0">
                <a:latin typeface="Comic Sans MS" panose="030F0702030302020204" pitchFamily="66" charset="0"/>
              </a:rPr>
              <a:t>audiences for new strands of </a:t>
            </a:r>
            <a:r>
              <a:rPr lang="en-GB" sz="1300" dirty="0" smtClean="0">
                <a:latin typeface="Comic Sans MS" panose="030F0702030302020204" pitchFamily="66" charset="0"/>
              </a:rPr>
              <a:t>work, they will then develop some </a:t>
            </a:r>
            <a:r>
              <a:rPr lang="en-GB" sz="1300" dirty="0">
                <a:latin typeface="Comic Sans MS" panose="030F0702030302020204" pitchFamily="66" charset="0"/>
              </a:rPr>
              <a:t>new audiences for the organisation as a </a:t>
            </a:r>
            <a:r>
              <a:rPr lang="en-GB" sz="1300" dirty="0" smtClean="0">
                <a:latin typeface="Comic Sans MS" panose="030F0702030302020204" pitchFamily="66" charset="0"/>
              </a:rPr>
              <a:t>whole. </a:t>
            </a:r>
            <a:r>
              <a:rPr lang="en-GB" altLang="en-US" sz="1300" dirty="0">
                <a:latin typeface="Comic Sans MS" panose="030F0702030302020204" pitchFamily="66" charset="0"/>
                <a:ea typeface="Calibri" panose="020F0502020204030204" pitchFamily="34" charset="0"/>
                <a:cs typeface="Times New Roman" panose="02020603050405020304" pitchFamily="18" charset="0"/>
              </a:rPr>
              <a:t>Audience data is how many </a:t>
            </a:r>
            <a:r>
              <a:rPr lang="en-GB" altLang="en-US" sz="1300" dirty="0" smtClean="0">
                <a:latin typeface="Comic Sans MS" panose="030F0702030302020204" pitchFamily="66" charset="0"/>
                <a:ea typeface="Calibri" panose="020F0502020204030204" pitchFamily="34" charset="0"/>
                <a:cs typeface="Times New Roman" panose="02020603050405020304" pitchFamily="18" charset="0"/>
              </a:rPr>
              <a:t>people </a:t>
            </a:r>
            <a:r>
              <a:rPr lang="en-GB" altLang="en-US" sz="1300" dirty="0">
                <a:latin typeface="Comic Sans MS" panose="030F0702030302020204" pitchFamily="66" charset="0"/>
                <a:ea typeface="Calibri" panose="020F0502020204030204" pitchFamily="34" charset="0"/>
                <a:cs typeface="Times New Roman" panose="02020603050405020304" pitchFamily="18" charset="0"/>
              </a:rPr>
              <a:t>are watching a program at any one </a:t>
            </a:r>
            <a:r>
              <a:rPr lang="en-GB" altLang="en-US" sz="1300" dirty="0" smtClean="0">
                <a:latin typeface="Comic Sans MS" panose="030F0702030302020204" pitchFamily="66" charset="0"/>
                <a:ea typeface="Calibri" panose="020F0502020204030204" pitchFamily="34" charset="0"/>
                <a:cs typeface="Times New Roman" panose="02020603050405020304" pitchFamily="18" charset="0"/>
              </a:rPr>
              <a:t>particular time</a:t>
            </a:r>
            <a:r>
              <a:rPr lang="en-GB" altLang="en-US" sz="1300" dirty="0">
                <a:latin typeface="Comic Sans MS" panose="030F0702030302020204" pitchFamily="66" charset="0"/>
                <a:ea typeface="Calibri" panose="020F0502020204030204" pitchFamily="34" charset="0"/>
                <a:cs typeface="Times New Roman" panose="02020603050405020304" pitchFamily="18" charset="0"/>
              </a:rPr>
              <a:t>. You </a:t>
            </a:r>
            <a:r>
              <a:rPr lang="en-GB" altLang="en-US" sz="1300" dirty="0" smtClean="0">
                <a:latin typeface="Comic Sans MS" panose="030F0702030302020204" pitchFamily="66" charset="0"/>
                <a:ea typeface="Calibri" panose="020F0502020204030204" pitchFamily="34" charset="0"/>
                <a:cs typeface="Times New Roman" panose="02020603050405020304" pitchFamily="18" charset="0"/>
              </a:rPr>
              <a:t>will start by </a:t>
            </a:r>
            <a:r>
              <a:rPr lang="en-GB" altLang="en-US" sz="1300" dirty="0">
                <a:latin typeface="Comic Sans MS" panose="030F0702030302020204" pitchFamily="66" charset="0"/>
                <a:ea typeface="Calibri" panose="020F0502020204030204" pitchFamily="34" charset="0"/>
                <a:cs typeface="Times New Roman" panose="02020603050405020304" pitchFamily="18" charset="0"/>
              </a:rPr>
              <a:t>finding data from a range of </a:t>
            </a:r>
            <a:r>
              <a:rPr lang="en-GB" altLang="en-US" sz="1300" dirty="0" smtClean="0">
                <a:latin typeface="Comic Sans MS" panose="030F0702030302020204" pitchFamily="66" charset="0"/>
                <a:ea typeface="Calibri" panose="020F0502020204030204" pitchFamily="34" charset="0"/>
                <a:cs typeface="Times New Roman" panose="02020603050405020304" pitchFamily="18" charset="0"/>
              </a:rPr>
              <a:t>sources (in this case Tv shows), </a:t>
            </a:r>
            <a:r>
              <a:rPr lang="en-GB" altLang="en-US" sz="1300" dirty="0">
                <a:latin typeface="Comic Sans MS" panose="030F0702030302020204" pitchFamily="66" charset="0"/>
                <a:ea typeface="Calibri" panose="020F0502020204030204" pitchFamily="34" charset="0"/>
                <a:cs typeface="Times New Roman" panose="02020603050405020304" pitchFamily="18" charset="0"/>
              </a:rPr>
              <a:t>the data is then </a:t>
            </a:r>
            <a:r>
              <a:rPr lang="en-GB" altLang="en-US" sz="1300" dirty="0" smtClean="0">
                <a:latin typeface="Comic Sans MS" panose="030F0702030302020204" pitchFamily="66" charset="0"/>
                <a:ea typeface="Calibri" panose="020F0502020204030204" pitchFamily="34" charset="0"/>
                <a:cs typeface="Times New Roman" panose="02020603050405020304" pitchFamily="18" charset="0"/>
              </a:rPr>
              <a:t>looked at and </a:t>
            </a:r>
            <a:r>
              <a:rPr lang="en-GB" altLang="en-US" sz="1300" dirty="0">
                <a:latin typeface="Comic Sans MS" panose="030F0702030302020204" pitchFamily="66" charset="0"/>
                <a:ea typeface="Calibri" panose="020F0502020204030204" pitchFamily="34" charset="0"/>
                <a:cs typeface="Times New Roman" panose="02020603050405020304" pitchFamily="18" charset="0"/>
              </a:rPr>
              <a:t>all </a:t>
            </a:r>
            <a:r>
              <a:rPr lang="en-GB" altLang="en-US" sz="1300" dirty="0" smtClean="0">
                <a:latin typeface="Comic Sans MS" panose="030F0702030302020204" pitchFamily="66" charset="0"/>
                <a:ea typeface="Calibri" panose="020F0502020204030204" pitchFamily="34" charset="0"/>
                <a:cs typeface="Times New Roman" panose="02020603050405020304" pitchFamily="18" charset="0"/>
              </a:rPr>
              <a:t>the unreliable </a:t>
            </a:r>
            <a:r>
              <a:rPr lang="en-GB" altLang="en-US" sz="1300" dirty="0">
                <a:latin typeface="Comic Sans MS" panose="030F0702030302020204" pitchFamily="66" charset="0"/>
                <a:ea typeface="Calibri" panose="020F0502020204030204" pitchFamily="34" charset="0"/>
                <a:cs typeface="Times New Roman" panose="02020603050405020304" pitchFamily="18" charset="0"/>
              </a:rPr>
              <a:t>data </a:t>
            </a:r>
            <a:r>
              <a:rPr lang="en-GB" altLang="en-US" sz="1300" dirty="0" smtClean="0">
                <a:latin typeface="Comic Sans MS" panose="030F0702030302020204" pitchFamily="66" charset="0"/>
                <a:ea typeface="Calibri" panose="020F0502020204030204" pitchFamily="34" charset="0"/>
                <a:cs typeface="Times New Roman" panose="02020603050405020304" pitchFamily="18" charset="0"/>
              </a:rPr>
              <a:t>or data that is not got any prof will be </a:t>
            </a:r>
            <a:r>
              <a:rPr lang="en-GB" altLang="en-US" sz="1300" dirty="0">
                <a:latin typeface="Comic Sans MS" panose="030F0702030302020204" pitchFamily="66" charset="0"/>
                <a:ea typeface="Calibri" panose="020F0502020204030204" pitchFamily="34" charset="0"/>
                <a:cs typeface="Times New Roman" panose="02020603050405020304" pitchFamily="18" charset="0"/>
              </a:rPr>
              <a:t>thrown away. Reliable data that can be used is </a:t>
            </a:r>
            <a:r>
              <a:rPr lang="en-GB" altLang="en-US" sz="1300" dirty="0" smtClean="0">
                <a:latin typeface="Comic Sans MS" panose="030F0702030302020204" pitchFamily="66" charset="0"/>
                <a:ea typeface="Calibri" panose="020F0502020204030204" pitchFamily="34" charset="0"/>
                <a:cs typeface="Times New Roman" panose="02020603050405020304" pitchFamily="18" charset="0"/>
              </a:rPr>
              <a:t>stored and then later on it is </a:t>
            </a:r>
            <a:r>
              <a:rPr lang="en-GB" altLang="en-US" sz="1300" dirty="0">
                <a:latin typeface="Comic Sans MS" panose="030F0702030302020204" pitchFamily="66" charset="0"/>
                <a:ea typeface="Calibri" panose="020F0502020204030204" pitchFamily="34" charset="0"/>
                <a:cs typeface="Times New Roman" panose="02020603050405020304" pitchFamily="18" charset="0"/>
              </a:rPr>
              <a:t>analysed to find </a:t>
            </a:r>
            <a:r>
              <a:rPr lang="en-GB" altLang="en-US" sz="1300" dirty="0" smtClean="0">
                <a:latin typeface="Comic Sans MS" panose="030F0702030302020204" pitchFamily="66" charset="0"/>
                <a:ea typeface="Calibri" panose="020F0502020204030204" pitchFamily="34" charset="0"/>
                <a:cs typeface="Times New Roman" panose="02020603050405020304" pitchFamily="18" charset="0"/>
              </a:rPr>
              <a:t>out any important information. </a:t>
            </a:r>
            <a:r>
              <a:rPr lang="en-GB" altLang="en-US" sz="1300" dirty="0">
                <a:latin typeface="Comic Sans MS" panose="030F0702030302020204" pitchFamily="66" charset="0"/>
                <a:ea typeface="Calibri" panose="020F0502020204030204" pitchFamily="34" charset="0"/>
                <a:cs typeface="Times New Roman" panose="02020603050405020304" pitchFamily="18" charset="0"/>
              </a:rPr>
              <a:t>For example if a program was only getting </a:t>
            </a:r>
            <a:r>
              <a:rPr lang="en-GB" altLang="en-US" sz="1300" dirty="0" smtClean="0">
                <a:latin typeface="Comic Sans MS" panose="030F0702030302020204" pitchFamily="66" charset="0"/>
                <a:ea typeface="Calibri" panose="020F0502020204030204" pitchFamily="34" charset="0"/>
                <a:cs typeface="Times New Roman" panose="02020603050405020304" pitchFamily="18" charset="0"/>
              </a:rPr>
              <a:t>500 viewers in a day, it isn’t getting the right amount of views and is then therefore taken into consideration that it should be shut down.</a:t>
            </a:r>
            <a:endParaRPr lang="en-GB" altLang="en-US" sz="1300" dirty="0">
              <a:latin typeface="Comic Sans MS" panose="030F0702030302020204" pitchFamily="66" charset="0"/>
              <a:ea typeface="Calibri" panose="020F0502020204030204" pitchFamily="34" charset="0"/>
              <a:cs typeface="Times New Roman" panose="02020603050405020304" pitchFamily="18" charset="0"/>
            </a:endParaRPr>
          </a:p>
          <a:p>
            <a:endParaRPr lang="en-GB" sz="1300" dirty="0">
              <a:latin typeface="Comic Sans MS" panose="030F0702030302020204" pitchFamily="66" charset="0"/>
            </a:endParaRPr>
          </a:p>
          <a:p>
            <a:endParaRPr lang="en-GB" dirty="0"/>
          </a:p>
        </p:txBody>
      </p:sp>
      <p:pic>
        <p:nvPicPr>
          <p:cNvPr id="5" name="Picture 4"/>
          <p:cNvPicPr>
            <a:picLocks noChangeAspect="1"/>
          </p:cNvPicPr>
          <p:nvPr/>
        </p:nvPicPr>
        <p:blipFill>
          <a:blip r:embed="rId2"/>
          <a:stretch>
            <a:fillRect/>
          </a:stretch>
        </p:blipFill>
        <p:spPr>
          <a:xfrm>
            <a:off x="6479053" y="4329952"/>
            <a:ext cx="4882721" cy="2173881"/>
          </a:xfrm>
          <a:prstGeom prst="rect">
            <a:avLst/>
          </a:prstGeom>
        </p:spPr>
      </p:pic>
    </p:spTree>
    <p:extLst>
      <p:ext uri="{BB962C8B-B14F-4D97-AF65-F5344CB8AC3E}">
        <p14:creationId xmlns:p14="http://schemas.microsoft.com/office/powerpoint/2010/main" val="1421626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AUDIENCE RESEARCH</a:t>
            </a:r>
            <a:endParaRPr lang="en-GB" dirty="0"/>
          </a:p>
        </p:txBody>
      </p:sp>
      <p:sp>
        <p:nvSpPr>
          <p:cNvPr id="3" name="Content Placeholder 2"/>
          <p:cNvSpPr>
            <a:spLocks noGrp="1"/>
          </p:cNvSpPr>
          <p:nvPr>
            <p:ph idx="1"/>
          </p:nvPr>
        </p:nvSpPr>
        <p:spPr/>
        <p:txBody>
          <a:bodyPr/>
          <a:lstStyle/>
          <a:p>
            <a:r>
              <a:rPr lang="en-GB" u="sng" dirty="0" smtClean="0"/>
              <a:t>Audience profiling</a:t>
            </a:r>
            <a:endParaRPr lang="en-GB" dirty="0" smtClean="0"/>
          </a:p>
          <a:p>
            <a:pPr marL="0" indent="0">
              <a:buFontTx/>
              <a:buNone/>
            </a:pPr>
            <a:r>
              <a:rPr lang="en-GB" sz="1300" dirty="0" smtClean="0">
                <a:latin typeface="Comic Sans MS" panose="030F0702030302020204" pitchFamily="66" charset="0"/>
              </a:rPr>
              <a:t>Audience profiling is when you set a profile for your audience, </a:t>
            </a:r>
            <a:r>
              <a:rPr lang="en-GB" altLang="en-US" sz="1400" dirty="0" smtClean="0">
                <a:latin typeface="Comic Sans MS" panose="030F0702030302020204" pitchFamily="66" charset="0"/>
              </a:rPr>
              <a:t>they are usually split into different </a:t>
            </a:r>
            <a:r>
              <a:rPr lang="en-GB" altLang="en-US" sz="1400" dirty="0">
                <a:latin typeface="Comic Sans MS" panose="030F0702030302020204" pitchFamily="66" charset="0"/>
              </a:rPr>
              <a:t>categories </a:t>
            </a:r>
            <a:r>
              <a:rPr lang="en-GB" altLang="en-US" sz="1400" dirty="0" smtClean="0">
                <a:latin typeface="Comic Sans MS" panose="030F0702030302020204" pitchFamily="66" charset="0"/>
              </a:rPr>
              <a:t>this makes </a:t>
            </a:r>
            <a:r>
              <a:rPr lang="en-GB" altLang="en-US" sz="1400" dirty="0">
                <a:latin typeface="Comic Sans MS" panose="030F0702030302020204" pitchFamily="66" charset="0"/>
              </a:rPr>
              <a:t>it easier for media producers to identify and target groups of people with the same needs and </a:t>
            </a:r>
            <a:r>
              <a:rPr lang="en-GB" altLang="en-US" sz="1400" dirty="0" smtClean="0">
                <a:latin typeface="Comic Sans MS" panose="030F0702030302020204" pitchFamily="66" charset="0"/>
              </a:rPr>
              <a:t>wants. These are the Common classifications; the age group of the audience, the gender of the audience, the culture </a:t>
            </a:r>
            <a:r>
              <a:rPr lang="en-GB" altLang="en-US" sz="1400" dirty="0">
                <a:latin typeface="Comic Sans MS" panose="030F0702030302020204" pitchFamily="66" charset="0"/>
              </a:rPr>
              <a:t>and </a:t>
            </a:r>
            <a:r>
              <a:rPr lang="en-GB" altLang="en-US" sz="1400" dirty="0" smtClean="0">
                <a:latin typeface="Comic Sans MS" panose="030F0702030302020204" pitchFamily="66" charset="0"/>
              </a:rPr>
              <a:t>ethnicity, the income </a:t>
            </a:r>
            <a:r>
              <a:rPr lang="en-GB" altLang="en-US" sz="1400" dirty="0">
                <a:latin typeface="Comic Sans MS" panose="030F0702030302020204" pitchFamily="66" charset="0"/>
              </a:rPr>
              <a:t>and social </a:t>
            </a:r>
            <a:r>
              <a:rPr lang="en-GB" altLang="en-US" sz="1400" dirty="0" smtClean="0">
                <a:latin typeface="Comic Sans MS" panose="030F0702030302020204" pitchFamily="66" charset="0"/>
              </a:rPr>
              <a:t>class</a:t>
            </a:r>
            <a:r>
              <a:rPr lang="en-GB" altLang="en-US" sz="1600" dirty="0" smtClean="0">
                <a:latin typeface="Comic Sans MS" panose="030F0702030302020204" pitchFamily="66" charset="0"/>
              </a:rPr>
              <a:t>. </a:t>
            </a:r>
          </a:p>
          <a:p>
            <a:pPr marL="0" indent="0">
              <a:buFontTx/>
              <a:buNone/>
            </a:pPr>
            <a:r>
              <a:rPr lang="en-GB" altLang="en-US" sz="1300" dirty="0" smtClean="0">
                <a:latin typeface="Comic Sans MS" panose="030F0702030302020204" pitchFamily="66" charset="0"/>
              </a:rPr>
              <a:t>Depending on the persons job can be a type of audience profile, this is split up into one of the following numbered categories. The highest number is 1 and this is for people who are managers or people who own a big company or business. The lowest is people who don’t have a good type of job. Then this is split into your type of working class, this goes from upper class and upper middle class to lower middle class and unskilled working class.</a:t>
            </a:r>
            <a:endParaRPr lang="en-GB" altLang="en-US" sz="1400" dirty="0"/>
          </a:p>
          <a:p>
            <a:endParaRPr lang="en-GB" sz="1300" dirty="0" smtClean="0">
              <a:latin typeface="Comic Sans MS" panose="030F0702030302020204"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573" t="30165" r="23618" b="44774"/>
          <a:stretch>
            <a:fillRect/>
          </a:stretch>
        </p:blipFill>
        <p:spPr>
          <a:xfrm>
            <a:off x="826816" y="4262348"/>
            <a:ext cx="5903912" cy="2160587"/>
          </a:xfrm>
          <a:prstGeom prst="rect">
            <a:avLst/>
          </a:prstGeom>
          <a:noFill/>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88" t="31129" r="25483" b="45154"/>
          <a:stretch/>
        </p:blipFill>
        <p:spPr bwMode="auto">
          <a:xfrm>
            <a:off x="6348004" y="4533061"/>
            <a:ext cx="5530231"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03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AUDIENCE RESEARCH</a:t>
            </a:r>
            <a:endParaRPr lang="en-GB" dirty="0"/>
          </a:p>
        </p:txBody>
      </p:sp>
      <p:sp>
        <p:nvSpPr>
          <p:cNvPr id="3" name="Content Placeholder 2"/>
          <p:cNvSpPr>
            <a:spLocks noGrp="1"/>
          </p:cNvSpPr>
          <p:nvPr>
            <p:ph idx="1"/>
          </p:nvPr>
        </p:nvSpPr>
        <p:spPr/>
        <p:txBody>
          <a:bodyPr/>
          <a:lstStyle/>
          <a:p>
            <a:r>
              <a:rPr lang="en-GB" u="sng" dirty="0" smtClean="0"/>
              <a:t>Customer behaviour</a:t>
            </a:r>
          </a:p>
          <a:p>
            <a:r>
              <a:rPr lang="en-GB" altLang="en-US" sz="1300" dirty="0" smtClean="0">
                <a:latin typeface="Comic Sans MS" panose="030F0702030302020204" pitchFamily="66" charset="0"/>
              </a:rPr>
              <a:t>Customer behaviour </a:t>
            </a:r>
            <a:r>
              <a:rPr lang="en-GB" altLang="en-US" sz="1300" dirty="0">
                <a:latin typeface="Comic Sans MS" panose="030F0702030302020204" pitchFamily="66" charset="0"/>
              </a:rPr>
              <a:t>is </a:t>
            </a:r>
            <a:r>
              <a:rPr lang="en-GB" altLang="en-US" sz="1300" dirty="0" smtClean="0">
                <a:latin typeface="Comic Sans MS" panose="030F0702030302020204" pitchFamily="66" charset="0"/>
              </a:rPr>
              <a:t>a study </a:t>
            </a:r>
            <a:r>
              <a:rPr lang="en-GB" altLang="en-US" sz="1300" dirty="0">
                <a:latin typeface="Comic Sans MS" panose="030F0702030302020204" pitchFamily="66" charset="0"/>
              </a:rPr>
              <a:t>of when, why, how, and where people do or </a:t>
            </a:r>
            <a:r>
              <a:rPr lang="en-GB" altLang="en-US" sz="1300" dirty="0" smtClean="0">
                <a:latin typeface="Comic Sans MS" panose="030F0702030302020204" pitchFamily="66" charset="0"/>
              </a:rPr>
              <a:t>don’t </a:t>
            </a:r>
            <a:r>
              <a:rPr lang="en-GB" altLang="en-US" sz="1300" dirty="0">
                <a:latin typeface="Comic Sans MS" panose="030F0702030302020204" pitchFamily="66" charset="0"/>
              </a:rPr>
              <a:t>buy a product. It </a:t>
            </a:r>
            <a:r>
              <a:rPr lang="en-GB" altLang="en-US" sz="1300" dirty="0" smtClean="0">
                <a:latin typeface="Comic Sans MS" panose="030F0702030302020204" pitchFamily="66" charset="0"/>
              </a:rPr>
              <a:t>will use a lot of elements </a:t>
            </a:r>
            <a:r>
              <a:rPr lang="en-GB" altLang="en-US" sz="1300" dirty="0">
                <a:latin typeface="Comic Sans MS" panose="030F0702030302020204" pitchFamily="66" charset="0"/>
              </a:rPr>
              <a:t>from psychology, </a:t>
            </a:r>
            <a:r>
              <a:rPr lang="en-GB" altLang="en-US" sz="1300" dirty="0" smtClean="0">
                <a:latin typeface="Comic Sans MS" panose="030F0702030302020204" pitchFamily="66" charset="0"/>
              </a:rPr>
              <a:t>sociology, and others</a:t>
            </a:r>
            <a:r>
              <a:rPr lang="en-GB" altLang="en-US" sz="1300" dirty="0">
                <a:latin typeface="Comic Sans MS" panose="030F0702030302020204" pitchFamily="66" charset="0"/>
              </a:rPr>
              <a:t>. It </a:t>
            </a:r>
            <a:r>
              <a:rPr lang="en-GB" altLang="en-US" sz="1300" dirty="0" smtClean="0">
                <a:latin typeface="Comic Sans MS" panose="030F0702030302020204" pitchFamily="66" charset="0"/>
              </a:rPr>
              <a:t>will attempt </a:t>
            </a:r>
            <a:r>
              <a:rPr lang="en-GB" altLang="en-US" sz="1300" dirty="0">
                <a:latin typeface="Comic Sans MS" panose="030F0702030302020204" pitchFamily="66" charset="0"/>
              </a:rPr>
              <a:t>to </a:t>
            </a:r>
            <a:r>
              <a:rPr lang="en-GB" altLang="en-US" sz="1300" dirty="0" smtClean="0">
                <a:latin typeface="Comic Sans MS" panose="030F0702030302020204" pitchFamily="66" charset="0"/>
              </a:rPr>
              <a:t>try to understand </a:t>
            </a:r>
            <a:r>
              <a:rPr lang="en-GB" altLang="en-US" sz="1300" dirty="0">
                <a:latin typeface="Comic Sans MS" panose="030F0702030302020204" pitchFamily="66" charset="0"/>
              </a:rPr>
              <a:t>the </a:t>
            </a:r>
            <a:r>
              <a:rPr lang="en-GB" altLang="en-US" sz="1300" dirty="0" smtClean="0">
                <a:latin typeface="Comic Sans MS" panose="030F0702030302020204" pitchFamily="66" charset="0"/>
              </a:rPr>
              <a:t>buyers </a:t>
            </a:r>
            <a:r>
              <a:rPr lang="en-GB" altLang="en-US" sz="1300" dirty="0">
                <a:latin typeface="Comic Sans MS" panose="030F0702030302020204" pitchFamily="66" charset="0"/>
              </a:rPr>
              <a:t>decision making process, both individually and </a:t>
            </a:r>
            <a:r>
              <a:rPr lang="en-GB" altLang="en-US" sz="1300" dirty="0" smtClean="0">
                <a:latin typeface="Comic Sans MS" panose="030F0702030302020204" pitchFamily="66" charset="0"/>
              </a:rPr>
              <a:t>in specific groups, like social groups or with people like friends. It will study the characteristics </a:t>
            </a:r>
            <a:r>
              <a:rPr lang="en-GB" altLang="en-US" sz="1300" dirty="0">
                <a:latin typeface="Comic Sans MS" panose="030F0702030302020204" pitchFamily="66" charset="0"/>
              </a:rPr>
              <a:t>of individual consumers </a:t>
            </a:r>
            <a:r>
              <a:rPr lang="en-GB" altLang="en-US" sz="1300" dirty="0" smtClean="0">
                <a:latin typeface="Comic Sans MS" panose="030F0702030302020204" pitchFamily="66" charset="0"/>
              </a:rPr>
              <a:t>and will </a:t>
            </a:r>
            <a:r>
              <a:rPr lang="en-GB" altLang="en-US" sz="1300" dirty="0">
                <a:latin typeface="Comic Sans MS" panose="030F0702030302020204" pitchFamily="66" charset="0"/>
              </a:rPr>
              <a:t>attempt to understand people's </a:t>
            </a:r>
            <a:r>
              <a:rPr lang="en-GB" altLang="en-US" sz="1300" dirty="0" smtClean="0">
                <a:latin typeface="Comic Sans MS" panose="030F0702030302020204" pitchFamily="66" charset="0"/>
              </a:rPr>
              <a:t>wants and what they would like to buy. </a:t>
            </a:r>
            <a:r>
              <a:rPr lang="en-GB" altLang="en-US" sz="1300" dirty="0">
                <a:latin typeface="Comic Sans MS" panose="030F0702030302020204" pitchFamily="66" charset="0"/>
              </a:rPr>
              <a:t>It also tries to </a:t>
            </a:r>
            <a:r>
              <a:rPr lang="en-GB" altLang="en-US" sz="1300" dirty="0" smtClean="0">
                <a:latin typeface="Comic Sans MS" panose="030F0702030302020204" pitchFamily="66" charset="0"/>
              </a:rPr>
              <a:t>get information of the influences </a:t>
            </a:r>
            <a:r>
              <a:rPr lang="en-GB" altLang="en-US" sz="1300" dirty="0">
                <a:latin typeface="Comic Sans MS" panose="030F0702030302020204" pitchFamily="66" charset="0"/>
              </a:rPr>
              <a:t>on the consumer from groups such as family, friends, reference groups, and society in </a:t>
            </a:r>
            <a:r>
              <a:rPr lang="en-GB" altLang="en-US" sz="1300" dirty="0" smtClean="0">
                <a:latin typeface="Comic Sans MS" panose="030F0702030302020204" pitchFamily="66" charset="0"/>
              </a:rPr>
              <a:t>general.</a:t>
            </a:r>
          </a:p>
          <a:p>
            <a:endParaRPr lang="en-GB" altLang="en-US" sz="13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8595360" y="4076700"/>
            <a:ext cx="1924050" cy="1917637"/>
          </a:xfrm>
          <a:prstGeom prst="rect">
            <a:avLst/>
          </a:prstGeom>
        </p:spPr>
      </p:pic>
    </p:spTree>
    <p:extLst>
      <p:ext uri="{BB962C8B-B14F-4D97-AF65-F5344CB8AC3E}">
        <p14:creationId xmlns:p14="http://schemas.microsoft.com/office/powerpoint/2010/main" val="70467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QUANTITATIVE RESEARCH</a:t>
            </a:r>
            <a:endParaRPr lang="en-GB" dirty="0"/>
          </a:p>
        </p:txBody>
      </p:sp>
      <p:sp>
        <p:nvSpPr>
          <p:cNvPr id="3" name="Content Placeholder 2"/>
          <p:cNvSpPr>
            <a:spLocks noGrp="1"/>
          </p:cNvSpPr>
          <p:nvPr>
            <p:ph idx="1"/>
          </p:nvPr>
        </p:nvSpPr>
        <p:spPr>
          <a:xfrm>
            <a:off x="1151410" y="2057400"/>
            <a:ext cx="9872871" cy="4038600"/>
          </a:xfrm>
        </p:spPr>
        <p:txBody>
          <a:bodyPr>
            <a:normAutofit/>
          </a:bodyPr>
          <a:lstStyle/>
          <a:p>
            <a:r>
              <a:rPr lang="en-GB" sz="1800" u="sng" dirty="0" smtClean="0">
                <a:latin typeface="Comic Sans MS" panose="030F0702030302020204" pitchFamily="66" charset="0"/>
              </a:rPr>
              <a:t>Program  Ratings</a:t>
            </a:r>
            <a:endParaRPr lang="en-GB" sz="1400" dirty="0" smtClean="0">
              <a:latin typeface="Comic Sans MS" panose="030F0702030302020204" pitchFamily="66" charset="0"/>
            </a:endParaRPr>
          </a:p>
          <a:p>
            <a:pPr marL="45720" indent="0">
              <a:buNone/>
            </a:pPr>
            <a:r>
              <a:rPr lang="en-GB" sz="1300" dirty="0" smtClean="0">
                <a:latin typeface="Comic Sans MS" panose="030F0702030302020204" pitchFamily="66" charset="0"/>
              </a:rPr>
              <a:t>Program ratings are the ratings of programs, one of the best sites to see data is; </a:t>
            </a:r>
            <a:r>
              <a:rPr lang="en-GB" sz="1300" dirty="0" smtClean="0">
                <a:latin typeface="Comic Sans MS" panose="030F0702030302020204" pitchFamily="66" charset="0"/>
                <a:hlinkClick r:id="rId2"/>
              </a:rPr>
              <a:t>www.barb.co.uk</a:t>
            </a:r>
            <a:r>
              <a:rPr lang="en-GB" sz="1300" dirty="0" smtClean="0">
                <a:latin typeface="Comic Sans MS" panose="030F0702030302020204" pitchFamily="66" charset="0"/>
              </a:rPr>
              <a:t>. From this site we can get the different channel audience viewing figures. The most popular site for the 29</a:t>
            </a:r>
            <a:r>
              <a:rPr lang="en-GB" sz="1300" baseline="30000" dirty="0" smtClean="0">
                <a:latin typeface="Comic Sans MS" panose="030F0702030302020204" pitchFamily="66" charset="0"/>
              </a:rPr>
              <a:t>th</a:t>
            </a:r>
            <a:r>
              <a:rPr lang="en-GB" sz="1300" dirty="0" smtClean="0">
                <a:latin typeface="Comic Sans MS" panose="030F0702030302020204" pitchFamily="66" charset="0"/>
              </a:rPr>
              <a:t> to the 6</a:t>
            </a:r>
            <a:r>
              <a:rPr lang="en-GB" sz="1300" baseline="30000" dirty="0" smtClean="0">
                <a:latin typeface="Comic Sans MS" panose="030F0702030302020204" pitchFamily="66" charset="0"/>
              </a:rPr>
              <a:t>th</a:t>
            </a:r>
            <a:r>
              <a:rPr lang="en-GB" sz="1300" dirty="0" smtClean="0">
                <a:latin typeface="Comic Sans MS" panose="030F0702030302020204" pitchFamily="66" charset="0"/>
              </a:rPr>
              <a:t> of march was BBC one, followed by ITV, BBC2 and then Channel 4. The most popular show in this week from channel 4 was “Goggle-box” and from BBC one it was “Call the midwife”. From the BARB website you can see what people your age or similar is watching and this might make you want to watch that type of program. Magazines and newspapers will include a section of what is coming up in that week and it will include the program channel it is on. They will also include a section about what the basic storyline is throughout.</a:t>
            </a:r>
          </a:p>
          <a:p>
            <a:pPr marL="45720" indent="0">
              <a:buNone/>
            </a:pPr>
            <a:r>
              <a:rPr lang="en-GB" sz="1300" dirty="0" smtClean="0">
                <a:latin typeface="Comic Sans MS" panose="030F0702030302020204" pitchFamily="66" charset="0"/>
              </a:rPr>
              <a:t>In the US, they will have the age rating in the corner. These are set out like: TV-Y (suitable for children), TV-Y7 (suitable for people aged 7 years or above), TV-G (programs for all ages), TV-PG (Parental guidance is necessary), TV-14 (unsuitable for people under the age of 14), TV-MA (Only suitable for people who are a adult). Next to these they may also include the  following letters to warn adults about things; D – Suggestive dialogue, L- Coarse language,</a:t>
            </a:r>
            <a:br>
              <a:rPr lang="en-GB" sz="1300" dirty="0" smtClean="0">
                <a:latin typeface="Comic Sans MS" panose="030F0702030302020204" pitchFamily="66" charset="0"/>
              </a:rPr>
            </a:br>
            <a:r>
              <a:rPr lang="en-GB" sz="1300" dirty="0" smtClean="0">
                <a:latin typeface="Comic Sans MS" panose="030F0702030302020204" pitchFamily="66" charset="0"/>
              </a:rPr>
              <a:t>S- Sexual content, V – violence.</a:t>
            </a:r>
            <a:r>
              <a:rPr lang="en-GB" sz="1300" dirty="0">
                <a:latin typeface="Comic Sans MS" panose="030F0702030302020204" pitchFamily="66" charset="0"/>
              </a:rPr>
              <a:t> </a:t>
            </a:r>
            <a:r>
              <a:rPr lang="en-GB" sz="1300" dirty="0" smtClean="0">
                <a:latin typeface="Comic Sans MS" panose="030F0702030302020204" pitchFamily="66" charset="0"/>
              </a:rPr>
              <a:t>They don’t have to be bad like these ones aren’t: FV – Fantasy</a:t>
            </a:r>
            <a:br>
              <a:rPr lang="en-GB" sz="1300" dirty="0" smtClean="0">
                <a:latin typeface="Comic Sans MS" panose="030F0702030302020204" pitchFamily="66" charset="0"/>
              </a:rPr>
            </a:br>
            <a:r>
              <a:rPr lang="en-GB" sz="1300" dirty="0" smtClean="0">
                <a:latin typeface="Comic Sans MS" panose="030F0702030302020204" pitchFamily="66" charset="0"/>
              </a:rPr>
              <a:t>violence, E/I – educational / informative. </a:t>
            </a:r>
          </a:p>
          <a:p>
            <a:pPr marL="45720" indent="0">
              <a:buNone/>
            </a:pPr>
            <a:endParaRPr lang="en-GB" sz="1400" dirty="0" smtClean="0">
              <a:latin typeface="Comic Sans MS" panose="030F0702030302020204" pitchFamily="66" charset="0"/>
            </a:endParaRPr>
          </a:p>
        </p:txBody>
      </p:sp>
      <p:pic>
        <p:nvPicPr>
          <p:cNvPr id="4" name="Picture 3"/>
          <p:cNvPicPr>
            <a:picLocks noChangeAspect="1"/>
          </p:cNvPicPr>
          <p:nvPr/>
        </p:nvPicPr>
        <p:blipFill rotWithShape="1">
          <a:blip r:embed="rId3"/>
          <a:srcRect l="20736" t="8955" r="21357" b="9406"/>
          <a:stretch/>
        </p:blipFill>
        <p:spPr>
          <a:xfrm>
            <a:off x="9069497" y="4301950"/>
            <a:ext cx="2757854" cy="218708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983666" y="5308595"/>
            <a:ext cx="831150" cy="787405"/>
          </a:xfrm>
          <a:prstGeom prst="rect">
            <a:avLst/>
          </a:prstGeom>
        </p:spPr>
      </p:pic>
      <p:pic>
        <p:nvPicPr>
          <p:cNvPr id="6" name="Picture 5"/>
          <p:cNvPicPr>
            <a:picLocks noChangeAspect="1"/>
          </p:cNvPicPr>
          <p:nvPr/>
        </p:nvPicPr>
        <p:blipFill>
          <a:blip r:embed="rId5"/>
          <a:stretch>
            <a:fillRect/>
          </a:stretch>
        </p:blipFill>
        <p:spPr>
          <a:xfrm>
            <a:off x="1828793" y="5308595"/>
            <a:ext cx="1083261" cy="1015558"/>
          </a:xfrm>
          <a:prstGeom prst="rect">
            <a:avLst/>
          </a:prstGeom>
        </p:spPr>
      </p:pic>
      <p:pic>
        <p:nvPicPr>
          <p:cNvPr id="7" name="Picture 6"/>
          <p:cNvPicPr>
            <a:picLocks noChangeAspect="1"/>
          </p:cNvPicPr>
          <p:nvPr/>
        </p:nvPicPr>
        <p:blipFill>
          <a:blip r:embed="rId6"/>
          <a:stretch>
            <a:fillRect/>
          </a:stretch>
        </p:blipFill>
        <p:spPr>
          <a:xfrm>
            <a:off x="2758719" y="5163621"/>
            <a:ext cx="960247" cy="1077351"/>
          </a:xfrm>
          <a:prstGeom prst="rect">
            <a:avLst/>
          </a:prstGeom>
        </p:spPr>
      </p:pic>
      <p:pic>
        <p:nvPicPr>
          <p:cNvPr id="8" name="Picture 7"/>
          <p:cNvPicPr>
            <a:picLocks noChangeAspect="1"/>
          </p:cNvPicPr>
          <p:nvPr/>
        </p:nvPicPr>
        <p:blipFill>
          <a:blip r:embed="rId7"/>
          <a:stretch>
            <a:fillRect/>
          </a:stretch>
        </p:blipFill>
        <p:spPr>
          <a:xfrm>
            <a:off x="3634820" y="5308595"/>
            <a:ext cx="1014072" cy="943322"/>
          </a:xfrm>
          <a:prstGeom prst="rect">
            <a:avLst/>
          </a:prstGeom>
        </p:spPr>
      </p:pic>
      <p:pic>
        <p:nvPicPr>
          <p:cNvPr id="9" name="Picture 8"/>
          <p:cNvPicPr>
            <a:picLocks noChangeAspect="1"/>
          </p:cNvPicPr>
          <p:nvPr/>
        </p:nvPicPr>
        <p:blipFill>
          <a:blip r:embed="rId8"/>
          <a:stretch>
            <a:fillRect/>
          </a:stretch>
        </p:blipFill>
        <p:spPr>
          <a:xfrm>
            <a:off x="4527773" y="5304224"/>
            <a:ext cx="1293604" cy="936748"/>
          </a:xfrm>
          <a:prstGeom prst="rect">
            <a:avLst/>
          </a:prstGeom>
        </p:spPr>
      </p:pic>
      <p:pic>
        <p:nvPicPr>
          <p:cNvPr id="10" name="Picture 9"/>
          <p:cNvPicPr>
            <a:picLocks noChangeAspect="1"/>
          </p:cNvPicPr>
          <p:nvPr/>
        </p:nvPicPr>
        <p:blipFill rotWithShape="1">
          <a:blip r:embed="rId9"/>
          <a:srcRect l="24310"/>
          <a:stretch/>
        </p:blipFill>
        <p:spPr>
          <a:xfrm>
            <a:off x="5612025" y="5097167"/>
            <a:ext cx="811737" cy="1112910"/>
          </a:xfrm>
          <a:prstGeom prst="rect">
            <a:avLst/>
          </a:prstGeom>
        </p:spPr>
      </p:pic>
    </p:spTree>
    <p:extLst>
      <p:ext uri="{BB962C8B-B14F-4D97-AF65-F5344CB8AC3E}">
        <p14:creationId xmlns:p14="http://schemas.microsoft.com/office/powerpoint/2010/main" val="2191458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RESEARCH</a:t>
            </a:r>
            <a:endParaRPr lang="en-GB" dirty="0"/>
          </a:p>
        </p:txBody>
      </p:sp>
      <p:sp>
        <p:nvSpPr>
          <p:cNvPr id="3" name="Content Placeholder 2"/>
          <p:cNvSpPr>
            <a:spLocks noGrp="1"/>
          </p:cNvSpPr>
          <p:nvPr>
            <p:ph idx="1"/>
          </p:nvPr>
        </p:nvSpPr>
        <p:spPr/>
        <p:txBody>
          <a:bodyPr/>
          <a:lstStyle/>
          <a:p>
            <a:r>
              <a:rPr lang="en-GB" u="sng" dirty="0" smtClean="0"/>
              <a:t>Competition</a:t>
            </a:r>
            <a:endParaRPr lang="en-GB" dirty="0" smtClean="0"/>
          </a:p>
          <a:p>
            <a:r>
              <a:rPr lang="en-GB" sz="1300" dirty="0" smtClean="0">
                <a:latin typeface="Comic Sans MS" panose="030F0702030302020204" pitchFamily="66" charset="0"/>
              </a:rPr>
              <a:t>The competition is a battle between businesses, this is to gain some customers. This is determined on how well they can advertise their company, a way to find more customers is a eye catching logo or a catchy theme tune. They will battle it out until everyone has that product or they will battle until they have lost or won the customers., to get there interests in the advert they will look at lots of research and they will study </a:t>
            </a:r>
            <a:r>
              <a:rPr lang="en-GB" sz="1300" dirty="0" smtClean="0">
                <a:latin typeface="Comic Sans MS" panose="030F0702030302020204" pitchFamily="66" charset="0"/>
              </a:rPr>
              <a:t>them. </a:t>
            </a:r>
            <a:r>
              <a:rPr lang="en-GB" sz="1300" dirty="0" smtClean="0">
                <a:latin typeface="Comic Sans MS" charset="0"/>
                <a:ea typeface="Comic Sans MS" charset="0"/>
                <a:cs typeface="Comic Sans MS" charset="0"/>
              </a:rPr>
              <a:t>When </a:t>
            </a:r>
            <a:r>
              <a:rPr lang="en-GB" sz="1300" dirty="0">
                <a:latin typeface="Comic Sans MS" charset="0"/>
                <a:ea typeface="Comic Sans MS" charset="0"/>
                <a:cs typeface="Comic Sans MS" charset="0"/>
              </a:rPr>
              <a:t>your in competition with someone while running a business, then  what happens a lot is that one business that your competing against and sells the same products as you, will decrease the price of their products, or have a sale on, or even put in a few deals like you can buy 3 products for the price of one etc. The businesses that are always competing against each other are mostly large supermarkets such as ASDA, Tesco, Morrison's, Aldi etc. This can usually be seen on TV adverts for these companies, as they often compare prices with each others products.</a:t>
            </a:r>
          </a:p>
          <a:p>
            <a:endParaRPr lang="en-GB" sz="13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800680" y="4453890"/>
            <a:ext cx="5391150" cy="2019300"/>
          </a:xfrm>
          <a:prstGeom prst="rect">
            <a:avLst/>
          </a:prstGeom>
        </p:spPr>
      </p:pic>
    </p:spTree>
    <p:extLst>
      <p:ext uri="{BB962C8B-B14F-4D97-AF65-F5344CB8AC3E}">
        <p14:creationId xmlns:p14="http://schemas.microsoft.com/office/powerpoint/2010/main" val="896216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RESEARCH</a:t>
            </a:r>
            <a:endParaRPr lang="en-GB" dirty="0"/>
          </a:p>
        </p:txBody>
      </p:sp>
      <p:sp>
        <p:nvSpPr>
          <p:cNvPr id="3" name="Content Placeholder 2"/>
          <p:cNvSpPr>
            <a:spLocks noGrp="1"/>
          </p:cNvSpPr>
          <p:nvPr>
            <p:ph idx="1"/>
          </p:nvPr>
        </p:nvSpPr>
        <p:spPr>
          <a:xfrm>
            <a:off x="1143000" y="1965960"/>
            <a:ext cx="9872871" cy="4038600"/>
          </a:xfrm>
        </p:spPr>
        <p:txBody>
          <a:bodyPr/>
          <a:lstStyle/>
          <a:p>
            <a:pPr marL="45720" indent="0">
              <a:buNone/>
            </a:pPr>
            <a:r>
              <a:rPr lang="en-GB" u="sng" dirty="0" smtClean="0"/>
              <a:t>Competitor analysis</a:t>
            </a:r>
            <a:endParaRPr lang="en-GB" dirty="0" smtClean="0"/>
          </a:p>
          <a:p>
            <a:r>
              <a:rPr lang="en-GB" altLang="en-US" sz="1300" dirty="0">
                <a:latin typeface="Comic Sans MS" panose="030F0702030302020204" pitchFamily="66" charset="0"/>
              </a:rPr>
              <a:t>If a </a:t>
            </a:r>
            <a:r>
              <a:rPr lang="en-GB" altLang="en-US" sz="1300" dirty="0" smtClean="0">
                <a:latin typeface="Comic Sans MS" panose="030F0702030302020204" pitchFamily="66" charset="0"/>
              </a:rPr>
              <a:t>company or a organisation </a:t>
            </a:r>
            <a:r>
              <a:rPr lang="en-GB" altLang="en-US" sz="1300" dirty="0">
                <a:latin typeface="Comic Sans MS" panose="030F0702030302020204" pitchFamily="66" charset="0"/>
              </a:rPr>
              <a:t>is planning the launch of </a:t>
            </a:r>
            <a:r>
              <a:rPr lang="en-GB" altLang="en-US" sz="1300" dirty="0" smtClean="0">
                <a:latin typeface="Comic Sans MS" panose="030F0702030302020204" pitchFamily="66" charset="0"/>
              </a:rPr>
              <a:t>a product, they </a:t>
            </a:r>
            <a:r>
              <a:rPr lang="en-GB" altLang="en-US" sz="1300" dirty="0">
                <a:latin typeface="Comic Sans MS" panose="030F0702030302020204" pitchFamily="66" charset="0"/>
              </a:rPr>
              <a:t>will </a:t>
            </a:r>
            <a:r>
              <a:rPr lang="en-GB" altLang="en-US" sz="1300" dirty="0" smtClean="0">
                <a:latin typeface="Comic Sans MS" panose="030F0702030302020204" pitchFamily="66" charset="0"/>
              </a:rPr>
              <a:t>also need to know a lot more information about other companies products. They will need to know </a:t>
            </a:r>
            <a:r>
              <a:rPr lang="en-GB" altLang="en-US" sz="1300" dirty="0">
                <a:latin typeface="Comic Sans MS" panose="030F0702030302020204" pitchFamily="66" charset="0"/>
              </a:rPr>
              <a:t>what </a:t>
            </a:r>
            <a:r>
              <a:rPr lang="en-GB" altLang="en-US" sz="1300" dirty="0" smtClean="0">
                <a:latin typeface="Comic Sans MS" panose="030F0702030302020204" pitchFamily="66" charset="0"/>
              </a:rPr>
              <a:t>their target </a:t>
            </a:r>
            <a:r>
              <a:rPr lang="en-GB" altLang="en-US" sz="1300" dirty="0">
                <a:latin typeface="Comic Sans MS" panose="030F0702030302020204" pitchFamily="66" charset="0"/>
              </a:rPr>
              <a:t>audience thinks about </a:t>
            </a:r>
            <a:r>
              <a:rPr lang="en-GB" altLang="en-US" sz="1300" dirty="0" smtClean="0">
                <a:latin typeface="Comic Sans MS" panose="030F0702030302020204" pitchFamily="66" charset="0"/>
              </a:rPr>
              <a:t>their new product, so they will give them a trial period, to test there product out and see if that audience likes it.</a:t>
            </a:r>
          </a:p>
          <a:p>
            <a:r>
              <a:rPr lang="en-GB" altLang="en-US" sz="1300" dirty="0" smtClean="0">
                <a:latin typeface="Comic Sans MS" panose="030F0702030302020204" pitchFamily="66" charset="0"/>
              </a:rPr>
              <a:t>Comparing the companies products they need to look at their strengths and weaknesses, who will be working in the same field, so if I created a animation business and use a certain type of software, if another business gets more audience as their software is more up to date I would have to update mine so I can still stay in that league. </a:t>
            </a:r>
          </a:p>
        </p:txBody>
      </p:sp>
      <p:pic>
        <p:nvPicPr>
          <p:cNvPr id="4" name="Picture 3"/>
          <p:cNvPicPr>
            <a:picLocks noChangeAspect="1"/>
          </p:cNvPicPr>
          <p:nvPr/>
        </p:nvPicPr>
        <p:blipFill>
          <a:blip r:embed="rId2"/>
          <a:stretch>
            <a:fillRect/>
          </a:stretch>
        </p:blipFill>
        <p:spPr>
          <a:xfrm>
            <a:off x="7840980" y="4231288"/>
            <a:ext cx="3934777" cy="2363821"/>
          </a:xfrm>
          <a:prstGeom prst="rect">
            <a:avLst/>
          </a:prstGeom>
        </p:spPr>
      </p:pic>
    </p:spTree>
    <p:extLst>
      <p:ext uri="{BB962C8B-B14F-4D97-AF65-F5344CB8AC3E}">
        <p14:creationId xmlns:p14="http://schemas.microsoft.com/office/powerpoint/2010/main" val="43781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PRODUCTION RESEARCH</a:t>
            </a:r>
            <a:endParaRPr lang="en-GB" dirty="0"/>
          </a:p>
        </p:txBody>
      </p:sp>
      <p:sp>
        <p:nvSpPr>
          <p:cNvPr id="3" name="Content Placeholder 2"/>
          <p:cNvSpPr>
            <a:spLocks noGrp="1"/>
          </p:cNvSpPr>
          <p:nvPr>
            <p:ph idx="1"/>
          </p:nvPr>
        </p:nvSpPr>
        <p:spPr/>
        <p:txBody>
          <a:bodyPr>
            <a:normAutofit/>
          </a:bodyPr>
          <a:lstStyle/>
          <a:p>
            <a:r>
              <a:rPr lang="en-GB" u="sng" dirty="0" smtClean="0"/>
              <a:t>Content</a:t>
            </a:r>
            <a:endParaRPr lang="en-GB" dirty="0" smtClean="0"/>
          </a:p>
          <a:p>
            <a:r>
              <a:rPr lang="en-GB" sz="1300" dirty="0">
                <a:latin typeface="Comic Sans MS" panose="030F0702030302020204" pitchFamily="66" charset="0"/>
              </a:rPr>
              <a:t>In media production and publishing, content </a:t>
            </a:r>
            <a:r>
              <a:rPr lang="en-GB" sz="1300" dirty="0" smtClean="0">
                <a:latin typeface="Comic Sans MS" panose="030F0702030302020204" pitchFamily="66" charset="0"/>
              </a:rPr>
              <a:t>that </a:t>
            </a:r>
            <a:r>
              <a:rPr lang="en-GB" sz="1300" dirty="0">
                <a:latin typeface="Comic Sans MS" panose="030F0702030302020204" pitchFamily="66" charset="0"/>
              </a:rPr>
              <a:t>may provide </a:t>
            </a:r>
            <a:r>
              <a:rPr lang="en-GB" sz="1300" dirty="0" smtClean="0">
                <a:latin typeface="Comic Sans MS" panose="030F0702030302020204" pitchFamily="66" charset="0"/>
              </a:rPr>
              <a:t>some type of value </a:t>
            </a:r>
            <a:r>
              <a:rPr lang="en-GB" sz="1300" dirty="0">
                <a:latin typeface="Comic Sans MS" panose="030F0702030302020204" pitchFamily="66" charset="0"/>
              </a:rPr>
              <a:t>for an audience in specific contexts, i.e. some programmes may contain </a:t>
            </a:r>
            <a:r>
              <a:rPr lang="en-GB" sz="1300" dirty="0" smtClean="0">
                <a:latin typeface="Comic Sans MS" panose="030F0702030302020204" pitchFamily="66" charset="0"/>
              </a:rPr>
              <a:t>some violence</a:t>
            </a:r>
            <a:r>
              <a:rPr lang="en-GB" sz="1300" dirty="0">
                <a:latin typeface="Comic Sans MS" panose="030F0702030302020204" pitchFamily="66" charset="0"/>
              </a:rPr>
              <a:t>, sexual scenes and strong language and the viewer is informed of this before the programme </a:t>
            </a:r>
            <a:r>
              <a:rPr lang="en-GB" sz="1300" dirty="0" smtClean="0">
                <a:latin typeface="Comic Sans MS" panose="030F0702030302020204" pitchFamily="66" charset="0"/>
              </a:rPr>
              <a:t>starts, so you need to make sure that the audience is suitable. </a:t>
            </a:r>
            <a:r>
              <a:rPr lang="en-GB" sz="1300" dirty="0">
                <a:latin typeface="Comic Sans MS" panose="030F0702030302020204" pitchFamily="66" charset="0"/>
              </a:rPr>
              <a:t>Programmes </a:t>
            </a:r>
            <a:r>
              <a:rPr lang="en-GB" sz="1300" dirty="0" smtClean="0">
                <a:latin typeface="Comic Sans MS" panose="030F0702030302020204" pitchFamily="66" charset="0"/>
              </a:rPr>
              <a:t>so </a:t>
            </a:r>
            <a:r>
              <a:rPr lang="en-GB" sz="1300" dirty="0">
                <a:latin typeface="Comic Sans MS" panose="030F0702030302020204" pitchFamily="66" charset="0"/>
              </a:rPr>
              <a:t>usually programmes such as these are shown late in the </a:t>
            </a:r>
            <a:r>
              <a:rPr lang="en-GB" sz="1300" dirty="0" smtClean="0">
                <a:latin typeface="Comic Sans MS" panose="030F0702030302020204" pitchFamily="66" charset="0"/>
              </a:rPr>
              <a:t>evening. If you have recorded one of these programmes then want to watch it later on in the day, they may have a restricted password. So younger people can’t gain </a:t>
            </a:r>
            <a:r>
              <a:rPr lang="en-GB" sz="1300" smtClean="0">
                <a:latin typeface="Comic Sans MS" panose="030F0702030302020204" pitchFamily="66" charset="0"/>
              </a:rPr>
              <a:t>access.</a:t>
            </a:r>
            <a:r>
              <a:rPr lang="en-GB" sz="1300" dirty="0">
                <a:latin typeface="Comic Sans MS" panose="030F0702030302020204" pitchFamily="66" charset="0"/>
              </a:rPr>
              <a:t> </a:t>
            </a:r>
            <a:r>
              <a:rPr lang="en-GB" sz="1300" smtClean="0">
                <a:latin typeface="Comic Sans MS" charset="0"/>
                <a:ea typeface="Comic Sans MS" charset="0"/>
                <a:cs typeface="Comic Sans MS" charset="0"/>
              </a:rPr>
              <a:t>Usually </a:t>
            </a:r>
            <a:r>
              <a:rPr lang="en-GB" sz="1300" dirty="0">
                <a:latin typeface="Comic Sans MS" charset="0"/>
                <a:ea typeface="Comic Sans MS" charset="0"/>
                <a:cs typeface="Comic Sans MS" charset="0"/>
              </a:rPr>
              <a:t>the planning stages for research can be found in the Pre-Production of research, and the final gatherings of data can be found in the Post-Production of research. What is also usually included in the production section of research is finding more data for what you are researching about, and backing up the data that the researcher collected in the pre-production section. </a:t>
            </a:r>
          </a:p>
          <a:p>
            <a:endParaRPr lang="en-GB" u="sng" dirty="0"/>
          </a:p>
        </p:txBody>
      </p:sp>
    </p:spTree>
    <p:extLst>
      <p:ext uri="{BB962C8B-B14F-4D97-AF65-F5344CB8AC3E}">
        <p14:creationId xmlns:p14="http://schemas.microsoft.com/office/powerpoint/2010/main" val="161654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PRODUCTION RESEARCH</a:t>
            </a:r>
            <a:endParaRPr lang="en-GB" dirty="0"/>
          </a:p>
        </p:txBody>
      </p:sp>
      <p:sp>
        <p:nvSpPr>
          <p:cNvPr id="3" name="Content Placeholder 2"/>
          <p:cNvSpPr>
            <a:spLocks noGrp="1"/>
          </p:cNvSpPr>
          <p:nvPr>
            <p:ph idx="1"/>
          </p:nvPr>
        </p:nvSpPr>
        <p:spPr/>
        <p:txBody>
          <a:bodyPr/>
          <a:lstStyle/>
          <a:p>
            <a:r>
              <a:rPr lang="en-GB" u="sng" dirty="0" smtClean="0"/>
              <a:t>Costs</a:t>
            </a:r>
            <a:endParaRPr lang="en-GB" dirty="0" smtClean="0"/>
          </a:p>
          <a:p>
            <a:r>
              <a:rPr lang="en-GB" sz="1300" dirty="0">
                <a:latin typeface="Comic Sans MS" panose="030F0702030302020204" pitchFamily="66" charset="0"/>
              </a:rPr>
              <a:t>Costs are the total </a:t>
            </a:r>
            <a:r>
              <a:rPr lang="en-GB" sz="1300" dirty="0" smtClean="0">
                <a:latin typeface="Comic Sans MS" panose="030F0702030302020204" pitchFamily="66" charset="0"/>
              </a:rPr>
              <a:t>amount of money spent </a:t>
            </a:r>
            <a:r>
              <a:rPr lang="en-GB" sz="1300" dirty="0">
                <a:latin typeface="Comic Sans MS" panose="030F0702030302020204" pitchFamily="66" charset="0"/>
              </a:rPr>
              <a:t>for goods or </a:t>
            </a:r>
            <a:r>
              <a:rPr lang="en-GB" sz="1300" dirty="0" smtClean="0">
                <a:latin typeface="Comic Sans MS" panose="030F0702030302020204" pitchFamily="66" charset="0"/>
              </a:rPr>
              <a:t>services, the workers will use their time </a:t>
            </a:r>
            <a:r>
              <a:rPr lang="en-GB" sz="1300" dirty="0">
                <a:latin typeface="Comic Sans MS" panose="030F0702030302020204" pitchFamily="66" charset="0"/>
              </a:rPr>
              <a:t>and </a:t>
            </a:r>
            <a:r>
              <a:rPr lang="en-GB" sz="1300" dirty="0" smtClean="0">
                <a:latin typeface="Comic Sans MS" panose="030F0702030302020204" pitchFamily="66" charset="0"/>
              </a:rPr>
              <a:t>labour so they need to get a decent wage. The more </a:t>
            </a:r>
            <a:r>
              <a:rPr lang="en-GB" sz="1300" dirty="0">
                <a:latin typeface="Comic Sans MS" panose="030F0702030302020204" pitchFamily="66" charset="0"/>
              </a:rPr>
              <a:t>of </a:t>
            </a:r>
            <a:r>
              <a:rPr lang="en-GB" sz="1300" dirty="0" smtClean="0">
                <a:latin typeface="Comic Sans MS" panose="030F0702030302020204" pitchFamily="66" charset="0"/>
              </a:rPr>
              <a:t>enthusiasm the more you will get out of the experience, this helps if you have a passion to do it. If </a:t>
            </a:r>
            <a:r>
              <a:rPr lang="en-GB" sz="1300" dirty="0">
                <a:latin typeface="Comic Sans MS" panose="030F0702030302020204" pitchFamily="66" charset="0"/>
              </a:rPr>
              <a:t>a company spends too much </a:t>
            </a:r>
            <a:r>
              <a:rPr lang="en-GB" sz="1300" dirty="0" smtClean="0">
                <a:latin typeface="Comic Sans MS" panose="030F0702030302020204" pitchFamily="66" charset="0"/>
              </a:rPr>
              <a:t>of their overall budget they will have problems, like their </a:t>
            </a:r>
            <a:r>
              <a:rPr lang="en-GB" sz="1300" dirty="0">
                <a:latin typeface="Comic Sans MS" panose="030F0702030302020204" pitchFamily="66" charset="0"/>
              </a:rPr>
              <a:t>workers will become tired </a:t>
            </a:r>
            <a:r>
              <a:rPr lang="en-GB" sz="1300" dirty="0" smtClean="0">
                <a:latin typeface="Comic Sans MS" panose="030F0702030302020204" pitchFamily="66" charset="0"/>
              </a:rPr>
              <a:t>and bored so you need to make a cost list and how long </a:t>
            </a:r>
            <a:r>
              <a:rPr lang="en-GB" sz="1300" dirty="0">
                <a:latin typeface="Comic Sans MS" panose="030F0702030302020204" pitchFamily="66" charset="0"/>
              </a:rPr>
              <a:t>it will take to </a:t>
            </a:r>
            <a:r>
              <a:rPr lang="en-GB" sz="1300" dirty="0" smtClean="0">
                <a:latin typeface="Comic Sans MS" panose="030F0702030302020204" pitchFamily="66" charset="0"/>
              </a:rPr>
              <a:t>do.</a:t>
            </a:r>
          </a:p>
          <a:p>
            <a:r>
              <a:rPr lang="en-GB" sz="1300" dirty="0" smtClean="0">
                <a:latin typeface="Comic Sans MS" panose="030F0702030302020204" pitchFamily="66" charset="0"/>
              </a:rPr>
              <a:t>Some </a:t>
            </a:r>
            <a:r>
              <a:rPr lang="en-GB" sz="1300" dirty="0">
                <a:latin typeface="Comic Sans MS" panose="030F0702030302020204" pitchFamily="66" charset="0"/>
              </a:rPr>
              <a:t>of the different sources of </a:t>
            </a:r>
            <a:r>
              <a:rPr lang="en-GB" sz="1300" dirty="0" smtClean="0">
                <a:latin typeface="Comic Sans MS" panose="030F0702030302020204" pitchFamily="66" charset="0"/>
              </a:rPr>
              <a:t>money will </a:t>
            </a:r>
            <a:r>
              <a:rPr lang="en-GB" sz="1300" dirty="0">
                <a:latin typeface="Comic Sans MS" panose="030F0702030302020204" pitchFamily="66" charset="0"/>
              </a:rPr>
              <a:t>depend on the product you are making, but many are common to all forms of media </a:t>
            </a:r>
            <a:r>
              <a:rPr lang="en-GB" sz="1300" dirty="0" smtClean="0">
                <a:latin typeface="Comic Sans MS" panose="030F0702030302020204" pitchFamily="66" charset="0"/>
              </a:rPr>
              <a:t>production, they need to make back the money they spent on the advertisement and then ga</a:t>
            </a:r>
            <a:r>
              <a:rPr lang="en-GB" sz="1300" dirty="0">
                <a:latin typeface="Comic Sans MS" panose="030F0702030302020204" pitchFamily="66" charset="0"/>
              </a:rPr>
              <a:t>i</a:t>
            </a:r>
            <a:r>
              <a:rPr lang="en-GB" sz="1300" dirty="0" smtClean="0">
                <a:latin typeface="Comic Sans MS" panose="030F0702030302020204" pitchFamily="66" charset="0"/>
              </a:rPr>
              <a:t>n profit. If </a:t>
            </a:r>
            <a:r>
              <a:rPr lang="en-GB" sz="1300" dirty="0">
                <a:latin typeface="Comic Sans MS" panose="030F0702030302020204" pitchFamily="66" charset="0"/>
              </a:rPr>
              <a:t>you were going to launch a new media product onto the market, whether a newspaper, magazine, television programme, audio product, game or website, you would need to employ people to get your product off the ground and up and </a:t>
            </a:r>
            <a:r>
              <a:rPr lang="en-GB" sz="1300" dirty="0" smtClean="0">
                <a:latin typeface="Comic Sans MS" panose="030F0702030302020204" pitchFamily="66" charset="0"/>
              </a:rPr>
              <a:t>running, so you ca then get profits.</a:t>
            </a:r>
            <a:endParaRPr lang="en-GB" sz="1300" dirty="0">
              <a:latin typeface="Comic Sans MS" panose="030F0702030302020204" pitchFamily="66" charset="0"/>
            </a:endParaRPr>
          </a:p>
          <a:p>
            <a:endParaRPr lang="en-GB" dirty="0" smtClean="0"/>
          </a:p>
          <a:p>
            <a:endParaRPr lang="en-GB" u="sng" dirty="0"/>
          </a:p>
        </p:txBody>
      </p:sp>
    </p:spTree>
    <p:extLst>
      <p:ext uri="{BB962C8B-B14F-4D97-AF65-F5344CB8AC3E}">
        <p14:creationId xmlns:p14="http://schemas.microsoft.com/office/powerpoint/2010/main" val="316298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QUANTITIVE RESEARCH</a:t>
            </a:r>
            <a:endParaRPr lang="en-GB" dirty="0"/>
          </a:p>
        </p:txBody>
      </p:sp>
      <p:sp>
        <p:nvSpPr>
          <p:cNvPr id="3" name="Content Placeholder 2"/>
          <p:cNvSpPr>
            <a:spLocks noGrp="1"/>
          </p:cNvSpPr>
          <p:nvPr>
            <p:ph idx="1"/>
          </p:nvPr>
        </p:nvSpPr>
        <p:spPr/>
        <p:txBody>
          <a:bodyPr>
            <a:normAutofit/>
          </a:bodyPr>
          <a:lstStyle/>
          <a:p>
            <a:r>
              <a:rPr lang="en-GB" sz="1800" u="sng" dirty="0" smtClean="0">
                <a:latin typeface="Comic Sans MS" panose="030F0702030302020204" pitchFamily="66" charset="0"/>
              </a:rPr>
              <a:t>Web Hits</a:t>
            </a:r>
          </a:p>
          <a:p>
            <a:r>
              <a:rPr lang="en-GB" sz="1300" dirty="0" smtClean="0">
                <a:latin typeface="Comic Sans MS" panose="030F0702030302020204" pitchFamily="66" charset="0"/>
              </a:rPr>
              <a:t>Web hits are the amount of</a:t>
            </a:r>
            <a:r>
              <a:rPr lang="en-GB" sz="1300" dirty="0">
                <a:latin typeface="Comic Sans MS" panose="030F0702030302020204" pitchFamily="66" charset="0"/>
              </a:rPr>
              <a:t> </a:t>
            </a:r>
            <a:r>
              <a:rPr lang="en-GB" sz="1300" dirty="0" smtClean="0">
                <a:latin typeface="Comic Sans MS" panose="030F0702030302020204" pitchFamily="66" charset="0"/>
              </a:rPr>
              <a:t>hits or views on a web page. The most popular 3 websites in the UK are: Google, Facebook, YouTube. This is according to the site called </a:t>
            </a:r>
            <a:r>
              <a:rPr lang="en-GB" sz="1300" dirty="0" smtClean="0">
                <a:latin typeface="Comic Sans MS" panose="030F0702030302020204" pitchFamily="66" charset="0"/>
                <a:hlinkClick r:id="rId2"/>
              </a:rPr>
              <a:t>www.similarweb.com</a:t>
            </a:r>
            <a:r>
              <a:rPr lang="en-GB" sz="1300" dirty="0" smtClean="0">
                <a:latin typeface="Comic Sans MS" panose="030F0702030302020204" pitchFamily="66" charset="0"/>
              </a:rPr>
              <a:t> this shows the top 50 websites that are popular in the world or in specific countries. The company will analyse about 80 Million websites and 3 million games/ applications. All of this data is split up into 240 categories and into 60 countries.  The site will also range from small business to global businesses. The term “hit” means the amount of views a web page has on it, this means that the more views a site has the more popular it will become.</a:t>
            </a:r>
          </a:p>
        </p:txBody>
      </p:sp>
      <p:pic>
        <p:nvPicPr>
          <p:cNvPr id="4" name="Picture 3"/>
          <p:cNvPicPr>
            <a:picLocks noChangeAspect="1"/>
          </p:cNvPicPr>
          <p:nvPr/>
        </p:nvPicPr>
        <p:blipFill rotWithShape="1">
          <a:blip r:embed="rId3"/>
          <a:srcRect l="24902" t="39369" r="31617" b="28910"/>
          <a:stretch/>
        </p:blipFill>
        <p:spPr>
          <a:xfrm>
            <a:off x="4830428" y="3930161"/>
            <a:ext cx="4527862" cy="1858108"/>
          </a:xfrm>
          <a:prstGeom prst="rect">
            <a:avLst/>
          </a:prstGeom>
          <a:ln w="38100">
            <a:solidFill>
              <a:schemeClr val="accent1"/>
            </a:solidFill>
          </a:ln>
        </p:spPr>
      </p:pic>
    </p:spTree>
    <p:extLst>
      <p:ext uri="{BB962C8B-B14F-4D97-AF65-F5344CB8AC3E}">
        <p14:creationId xmlns:p14="http://schemas.microsoft.com/office/powerpoint/2010/main" val="2535699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QUANTITVE RESEARCH</a:t>
            </a:r>
            <a:endParaRPr lang="en-GB" dirty="0"/>
          </a:p>
        </p:txBody>
      </p:sp>
      <p:sp>
        <p:nvSpPr>
          <p:cNvPr id="3" name="Content Placeholder 2"/>
          <p:cNvSpPr>
            <a:spLocks noGrp="1"/>
          </p:cNvSpPr>
          <p:nvPr>
            <p:ph idx="1"/>
          </p:nvPr>
        </p:nvSpPr>
        <p:spPr/>
        <p:txBody>
          <a:bodyPr>
            <a:normAutofit/>
          </a:bodyPr>
          <a:lstStyle/>
          <a:p>
            <a:r>
              <a:rPr lang="en-GB" sz="1800" u="sng" dirty="0" smtClean="0">
                <a:latin typeface="Comic Sans MS" panose="030F0702030302020204" pitchFamily="66" charset="0"/>
              </a:rPr>
              <a:t>Sales CD’s and DVD’s</a:t>
            </a:r>
          </a:p>
          <a:p>
            <a:r>
              <a:rPr lang="en-GB" sz="1300" dirty="0" smtClean="0">
                <a:latin typeface="Comic Sans MS" panose="030F0702030302020204" pitchFamily="66" charset="0"/>
              </a:rPr>
              <a:t>The sales of DVD’s and CD’s have gone down recently down to everything going online, as you can get things on either iTunes or on illegal websites. The sales of CD’s and DVD’s have now started to rocket online as people can get them free on Netflix after they have paid a extremely low price, they will get a lot of films and Tv shows, the company will add and remove films and shows depending on how the file sizes are to stream and how they are popular or not.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4238" y="4765431"/>
            <a:ext cx="2843411" cy="1600565"/>
          </a:xfrm>
          <a:prstGeom prst="rect">
            <a:avLst/>
          </a:prstGeom>
        </p:spPr>
      </p:pic>
    </p:spTree>
    <p:extLst>
      <p:ext uri="{BB962C8B-B14F-4D97-AF65-F5344CB8AC3E}">
        <p14:creationId xmlns:p14="http://schemas.microsoft.com/office/powerpoint/2010/main" val="3257667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QUALTITIVE RESEARCH</a:t>
            </a:r>
            <a:endParaRPr lang="en-GB" dirty="0"/>
          </a:p>
        </p:txBody>
      </p:sp>
      <p:sp>
        <p:nvSpPr>
          <p:cNvPr id="3" name="Content Placeholder 2"/>
          <p:cNvSpPr>
            <a:spLocks noGrp="1"/>
          </p:cNvSpPr>
          <p:nvPr>
            <p:ph idx="1"/>
          </p:nvPr>
        </p:nvSpPr>
        <p:spPr/>
        <p:txBody>
          <a:bodyPr/>
          <a:lstStyle/>
          <a:p>
            <a:r>
              <a:rPr lang="en-GB" u="sng" dirty="0" smtClean="0">
                <a:latin typeface="Comic Sans MS" panose="030F0702030302020204" pitchFamily="66" charset="0"/>
              </a:rPr>
              <a:t>Game reviews</a:t>
            </a:r>
            <a:endParaRPr lang="en-GB" u="sng" dirty="0" smtClean="0"/>
          </a:p>
          <a:p>
            <a:r>
              <a:rPr lang="en-GB" sz="1300" dirty="0" smtClean="0">
                <a:latin typeface="Comic Sans MS" panose="030F0702030302020204" pitchFamily="66" charset="0"/>
              </a:rPr>
              <a:t>A game review is a review of a game, these are made by the users of the game from this people can see weather they like it and want to buy the game. The reviewer can rate the game from one to ten, one being very bad and ten being the greatest game they have ever played. They can also include some screenshots of the game so they can see some of the layout features. Each website will include some gameplay maybe with the voiceover or commentary. On these websites they show the game at the best price, on each different platform.</a:t>
            </a:r>
          </a:p>
          <a:p>
            <a:endParaRPr lang="en-GB" sz="1300" dirty="0" smtClean="0">
              <a:latin typeface="Comic Sans MS" panose="030F0702030302020204" pitchFamily="66" charset="0"/>
            </a:endParaRPr>
          </a:p>
        </p:txBody>
      </p:sp>
      <p:pic>
        <p:nvPicPr>
          <p:cNvPr id="4" name="Picture 3"/>
          <p:cNvPicPr>
            <a:picLocks noChangeAspect="1"/>
          </p:cNvPicPr>
          <p:nvPr/>
        </p:nvPicPr>
        <p:blipFill rotWithShape="1">
          <a:blip r:embed="rId2"/>
          <a:srcRect b="3494"/>
          <a:stretch/>
        </p:blipFill>
        <p:spPr>
          <a:xfrm>
            <a:off x="4254752" y="3578468"/>
            <a:ext cx="3401280" cy="1846386"/>
          </a:xfrm>
          <a:prstGeom prst="rect">
            <a:avLst/>
          </a:prstGeom>
        </p:spPr>
      </p:pic>
      <p:pic>
        <p:nvPicPr>
          <p:cNvPr id="5" name="Picture 4"/>
          <p:cNvPicPr>
            <a:picLocks noChangeAspect="1"/>
          </p:cNvPicPr>
          <p:nvPr/>
        </p:nvPicPr>
        <p:blipFill rotWithShape="1">
          <a:blip r:embed="rId3"/>
          <a:srcRect l="25424" t="6614" r="27010" b="4666"/>
          <a:stretch/>
        </p:blipFill>
        <p:spPr>
          <a:xfrm>
            <a:off x="1033732" y="3578468"/>
            <a:ext cx="2632660" cy="2762135"/>
          </a:xfrm>
          <a:prstGeom prst="rect">
            <a:avLst/>
          </a:prstGeom>
        </p:spPr>
      </p:pic>
      <p:pic>
        <p:nvPicPr>
          <p:cNvPr id="6" name="Picture 5"/>
          <p:cNvPicPr>
            <a:picLocks noChangeAspect="1"/>
          </p:cNvPicPr>
          <p:nvPr/>
        </p:nvPicPr>
        <p:blipFill rotWithShape="1">
          <a:blip r:embed="rId4"/>
          <a:srcRect l="24356" t="4976" r="27855" b="7488"/>
          <a:stretch/>
        </p:blipFill>
        <p:spPr>
          <a:xfrm>
            <a:off x="8417455" y="3721284"/>
            <a:ext cx="2423461" cy="2497017"/>
          </a:xfrm>
          <a:prstGeom prst="rect">
            <a:avLst/>
          </a:prstGeom>
        </p:spPr>
      </p:pic>
    </p:spTree>
    <p:extLst>
      <p:ext uri="{BB962C8B-B14F-4D97-AF65-F5344CB8AC3E}">
        <p14:creationId xmlns:p14="http://schemas.microsoft.com/office/powerpoint/2010/main" val="358300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QUALITATIVE RESEARCH</a:t>
            </a:r>
            <a:endParaRPr lang="en-GB" dirty="0"/>
          </a:p>
        </p:txBody>
      </p:sp>
      <p:sp>
        <p:nvSpPr>
          <p:cNvPr id="3" name="Content Placeholder 2"/>
          <p:cNvSpPr>
            <a:spLocks noGrp="1"/>
          </p:cNvSpPr>
          <p:nvPr>
            <p:ph idx="1"/>
          </p:nvPr>
        </p:nvSpPr>
        <p:spPr/>
        <p:txBody>
          <a:bodyPr/>
          <a:lstStyle/>
          <a:p>
            <a:pPr marL="45720" indent="0">
              <a:buNone/>
            </a:pPr>
            <a:r>
              <a:rPr lang="en-GB" u="sng" dirty="0" smtClean="0">
                <a:latin typeface="Comic Sans MS" panose="030F0702030302020204" pitchFamily="66" charset="0"/>
              </a:rPr>
              <a:t>Fanzine Research</a:t>
            </a:r>
          </a:p>
          <a:p>
            <a:pPr marL="45720" indent="0">
              <a:buNone/>
            </a:pPr>
            <a:r>
              <a:rPr lang="en-GB" altLang="en-US" sz="1300" dirty="0" smtClean="0">
                <a:latin typeface="Comic Sans MS" panose="030F0702030302020204" pitchFamily="66" charset="0"/>
              </a:rPr>
              <a:t>A fanzine is a mix between fan and magazine, this </a:t>
            </a:r>
            <a:r>
              <a:rPr lang="en-GB" altLang="en-US" sz="1300" dirty="0">
                <a:latin typeface="Comic Sans MS" panose="030F0702030302020204" pitchFamily="66" charset="0"/>
              </a:rPr>
              <a:t>is </a:t>
            </a:r>
            <a:r>
              <a:rPr lang="en-GB" altLang="en-US" sz="1300" dirty="0" smtClean="0">
                <a:latin typeface="Comic Sans MS" panose="030F0702030302020204" pitchFamily="66" charset="0"/>
              </a:rPr>
              <a:t>a magazine for fans of a certain activity, hobby or thing. This can be </a:t>
            </a:r>
            <a:r>
              <a:rPr lang="en-GB" altLang="en-US" sz="1300" dirty="0">
                <a:latin typeface="Comic Sans MS" panose="030F0702030302020204" pitchFamily="66" charset="0"/>
              </a:rPr>
              <a:t>q</a:t>
            </a:r>
            <a:r>
              <a:rPr lang="en-GB" altLang="en-US" sz="1300" dirty="0" smtClean="0">
                <a:latin typeface="Comic Sans MS" panose="030F0702030302020204" pitchFamily="66" charset="0"/>
              </a:rPr>
              <a:t>uite popular in a smaller group of people. They are more popular with sports, especially football. </a:t>
            </a:r>
            <a:r>
              <a:rPr lang="en-US" sz="1300" dirty="0">
                <a:latin typeface="Comic Sans MS" panose="030F0702030302020204" pitchFamily="66" charset="0"/>
                <a:hlinkClick r:id="rId2"/>
              </a:rPr>
              <a:t>http://www.standamf.com/a-to-zine-the-stand-fanzine-directory</a:t>
            </a:r>
            <a:r>
              <a:rPr lang="en-US" sz="1300" dirty="0" smtClean="0">
                <a:latin typeface="Comic Sans MS" panose="030F0702030302020204" pitchFamily="66" charset="0"/>
                <a:hlinkClick r:id="rId2"/>
              </a:rPr>
              <a:t>/</a:t>
            </a:r>
            <a:r>
              <a:rPr lang="en-US" sz="1300" dirty="0" smtClean="0">
                <a:latin typeface="Comic Sans MS" panose="030F0702030302020204" pitchFamily="66" charset="0"/>
              </a:rPr>
              <a:t> </a:t>
            </a:r>
            <a:r>
              <a:rPr lang="en-US" sz="1300" dirty="0" smtClean="0">
                <a:latin typeface="Comic Sans MS" panose="030F0702030302020204" pitchFamily="66" charset="0"/>
                <a:sym typeface="Wingdings" panose="05000000000000000000" pitchFamily="2" charset="2"/>
              </a:rPr>
              <a:t> </a:t>
            </a:r>
            <a:r>
              <a:rPr lang="en-US" sz="1300" dirty="0" smtClean="0">
                <a:latin typeface="Comic Sans MS" panose="030F0702030302020204" pitchFamily="66" charset="0"/>
              </a:rPr>
              <a:t>this website can take you to the football clubs very own fanzine. This website tells you the name of the fanzine, the printing layout, this will also tell the established date of the club and the magazine. The higher up it is the better views it has. You can change this later on to a-z to see your favorite club better. </a:t>
            </a:r>
          </a:p>
        </p:txBody>
      </p:sp>
      <p:pic>
        <p:nvPicPr>
          <p:cNvPr id="4" name="Picture 3"/>
          <p:cNvPicPr>
            <a:picLocks noChangeAspect="1"/>
          </p:cNvPicPr>
          <p:nvPr/>
        </p:nvPicPr>
        <p:blipFill rotWithShape="1">
          <a:blip r:embed="rId3"/>
          <a:srcRect l="26531" t="6340" r="44426" b="5302"/>
          <a:stretch/>
        </p:blipFill>
        <p:spPr>
          <a:xfrm>
            <a:off x="1043671" y="3657600"/>
            <a:ext cx="1717114" cy="2938513"/>
          </a:xfrm>
          <a:prstGeom prst="rect">
            <a:avLst/>
          </a:prstGeom>
        </p:spPr>
      </p:pic>
      <p:pic>
        <p:nvPicPr>
          <p:cNvPr id="5" name="Picture 4"/>
          <p:cNvPicPr>
            <a:picLocks noChangeAspect="1"/>
          </p:cNvPicPr>
          <p:nvPr/>
        </p:nvPicPr>
        <p:blipFill rotWithShape="1">
          <a:blip r:embed="rId4"/>
          <a:srcRect l="26303" t="6069" r="25589" b="5631"/>
          <a:stretch/>
        </p:blipFill>
        <p:spPr>
          <a:xfrm>
            <a:off x="3780738" y="3768969"/>
            <a:ext cx="2566189" cy="2649416"/>
          </a:xfrm>
          <a:prstGeom prst="rect">
            <a:avLst/>
          </a:prstGeom>
        </p:spPr>
      </p:pic>
      <p:pic>
        <p:nvPicPr>
          <p:cNvPr id="6" name="Picture 5"/>
          <p:cNvPicPr>
            <a:picLocks noChangeAspect="1"/>
          </p:cNvPicPr>
          <p:nvPr/>
        </p:nvPicPr>
        <p:blipFill rotWithShape="1">
          <a:blip r:embed="rId5"/>
          <a:srcRect l="22291" t="8212" r="24210" b="2884"/>
          <a:stretch/>
        </p:blipFill>
        <p:spPr>
          <a:xfrm>
            <a:off x="8087027" y="3681443"/>
            <a:ext cx="3028173" cy="2914670"/>
          </a:xfrm>
          <a:prstGeom prst="rect">
            <a:avLst/>
          </a:prstGeom>
        </p:spPr>
      </p:pic>
    </p:spTree>
    <p:extLst>
      <p:ext uri="{BB962C8B-B14F-4D97-AF65-F5344CB8AC3E}">
        <p14:creationId xmlns:p14="http://schemas.microsoft.com/office/powerpoint/2010/main" val="134033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QUALITITVE RESEARCH</a:t>
            </a:r>
            <a:endParaRPr lang="en-GB" dirty="0"/>
          </a:p>
        </p:txBody>
      </p:sp>
      <p:sp>
        <p:nvSpPr>
          <p:cNvPr id="3" name="Content Placeholder 2"/>
          <p:cNvSpPr>
            <a:spLocks noGrp="1"/>
          </p:cNvSpPr>
          <p:nvPr>
            <p:ph idx="1"/>
          </p:nvPr>
        </p:nvSpPr>
        <p:spPr/>
        <p:txBody>
          <a:bodyPr>
            <a:normAutofit/>
          </a:bodyPr>
          <a:lstStyle/>
          <a:p>
            <a:r>
              <a:rPr lang="en-GB" sz="1300" u="sng" dirty="0" smtClean="0">
                <a:latin typeface="Comic Sans MS" panose="030F0702030302020204" pitchFamily="66" charset="0"/>
              </a:rPr>
              <a:t>Responses to advertising campaigns</a:t>
            </a:r>
            <a:endParaRPr lang="en-GB" sz="1300" u="sng" dirty="0">
              <a:latin typeface="Comic Sans MS" panose="030F0702030302020204" pitchFamily="66" charset="0"/>
            </a:endParaRPr>
          </a:p>
          <a:p>
            <a:r>
              <a:rPr lang="en-GB" sz="1300" dirty="0" smtClean="0">
                <a:latin typeface="Comic Sans MS" panose="030F0702030302020204" pitchFamily="66" charset="0"/>
              </a:rPr>
              <a:t>A advertising campaign is a campaign that has been show to a mass amount of people, The </a:t>
            </a:r>
            <a:r>
              <a:rPr lang="en-GB" sz="1300" dirty="0">
                <a:latin typeface="Comic Sans MS" panose="030F0702030302020204" pitchFamily="66" charset="0"/>
              </a:rPr>
              <a:t>part of making an advertising campaign is determining </a:t>
            </a:r>
            <a:r>
              <a:rPr lang="en-GB" sz="1300" dirty="0" smtClean="0">
                <a:latin typeface="Comic Sans MS" panose="030F0702030302020204" pitchFamily="66" charset="0"/>
              </a:rPr>
              <a:t>the best type of theme to get more audience members, it  will set up </a:t>
            </a:r>
            <a:r>
              <a:rPr lang="en-GB" sz="1300" dirty="0">
                <a:latin typeface="Comic Sans MS" panose="030F0702030302020204" pitchFamily="66" charset="0"/>
              </a:rPr>
              <a:t>the tone for </a:t>
            </a:r>
            <a:r>
              <a:rPr lang="en-GB" sz="1300" dirty="0" smtClean="0">
                <a:latin typeface="Comic Sans MS" panose="030F0702030302020204" pitchFamily="66" charset="0"/>
              </a:rPr>
              <a:t>the adverts </a:t>
            </a:r>
            <a:r>
              <a:rPr lang="en-GB" sz="1300" dirty="0">
                <a:latin typeface="Comic Sans MS" panose="030F0702030302020204" pitchFamily="66" charset="0"/>
              </a:rPr>
              <a:t>and </a:t>
            </a:r>
            <a:r>
              <a:rPr lang="en-GB" sz="1300" dirty="0" smtClean="0">
                <a:latin typeface="Comic Sans MS" panose="030F0702030302020204" pitchFamily="66" charset="0"/>
              </a:rPr>
              <a:t>is a other form </a:t>
            </a:r>
            <a:r>
              <a:rPr lang="en-GB" sz="1300" dirty="0">
                <a:latin typeface="Comic Sans MS" panose="030F0702030302020204" pitchFamily="66" charset="0"/>
              </a:rPr>
              <a:t>of </a:t>
            </a:r>
            <a:r>
              <a:rPr lang="en-GB" sz="1300" dirty="0" smtClean="0">
                <a:latin typeface="Comic Sans MS" panose="030F0702030302020204" pitchFamily="66" charset="0"/>
              </a:rPr>
              <a:t>marketing. </a:t>
            </a:r>
            <a:r>
              <a:rPr lang="en-GB" sz="1300" dirty="0">
                <a:latin typeface="Comic Sans MS" panose="030F0702030302020204" pitchFamily="66" charset="0"/>
              </a:rPr>
              <a:t>The campaign theme is the central message </a:t>
            </a:r>
            <a:r>
              <a:rPr lang="en-GB" sz="1300" dirty="0" smtClean="0">
                <a:latin typeface="Comic Sans MS" panose="030F0702030302020204" pitchFamily="66" charset="0"/>
              </a:rPr>
              <a:t>or the message you want to be heard that </a:t>
            </a:r>
            <a:r>
              <a:rPr lang="en-GB" sz="1300" dirty="0">
                <a:latin typeface="Comic Sans MS" panose="030F0702030302020204" pitchFamily="66" charset="0"/>
              </a:rPr>
              <a:t>will be communicated in </a:t>
            </a:r>
            <a:r>
              <a:rPr lang="en-GB" sz="1300" dirty="0" smtClean="0">
                <a:latin typeface="Comic Sans MS" panose="030F0702030302020204" pitchFamily="66" charset="0"/>
              </a:rPr>
              <a:t>the campaign, The </a:t>
            </a:r>
            <a:r>
              <a:rPr lang="en-GB" sz="1300" dirty="0">
                <a:latin typeface="Comic Sans MS" panose="030F0702030302020204" pitchFamily="66" charset="0"/>
              </a:rPr>
              <a:t>campaign themes are usually developed with the intention of being used for a </a:t>
            </a:r>
            <a:r>
              <a:rPr lang="en-GB" sz="1300" dirty="0" smtClean="0">
                <a:latin typeface="Comic Sans MS" panose="030F0702030302020204" pitchFamily="66" charset="0"/>
              </a:rPr>
              <a:t>special or specific time period depending on the market </a:t>
            </a:r>
            <a:r>
              <a:rPr lang="en-GB" sz="1300" dirty="0">
                <a:latin typeface="Comic Sans MS" panose="030F0702030302020204" pitchFamily="66" charset="0"/>
              </a:rPr>
              <a:t>conditions and/or competition in the </a:t>
            </a:r>
            <a:r>
              <a:rPr lang="en-GB" sz="1300" dirty="0" smtClean="0">
                <a:latin typeface="Comic Sans MS" panose="030F0702030302020204" pitchFamily="66" charset="0"/>
              </a:rPr>
              <a:t>marketplace.</a:t>
            </a:r>
            <a:endParaRPr lang="en-GB" sz="1300" dirty="0">
              <a:latin typeface="Comic Sans MS" panose="030F0702030302020204" pitchFamily="66" charset="0"/>
            </a:endParaRPr>
          </a:p>
          <a:p>
            <a:endParaRPr lang="en-GB" sz="1300" dirty="0">
              <a:latin typeface="Comic Sans MS" panose="030F0702030302020204" pitchFamily="66" charset="0"/>
            </a:endParaRPr>
          </a:p>
        </p:txBody>
      </p:sp>
      <p:pic>
        <p:nvPicPr>
          <p:cNvPr id="4" name="Picture 3"/>
          <p:cNvPicPr>
            <a:picLocks noChangeAspect="1"/>
          </p:cNvPicPr>
          <p:nvPr/>
        </p:nvPicPr>
        <p:blipFill rotWithShape="1">
          <a:blip r:embed="rId2"/>
          <a:srcRect l="3847" t="15500" r="34482" b="13377"/>
          <a:stretch/>
        </p:blipFill>
        <p:spPr>
          <a:xfrm>
            <a:off x="594360" y="3519768"/>
            <a:ext cx="4832901" cy="3135129"/>
          </a:xfrm>
          <a:prstGeom prst="rect">
            <a:avLst/>
          </a:prstGeom>
        </p:spPr>
      </p:pic>
    </p:spTree>
    <p:extLst>
      <p:ext uri="{BB962C8B-B14F-4D97-AF65-F5344CB8AC3E}">
        <p14:creationId xmlns:p14="http://schemas.microsoft.com/office/powerpoint/2010/main" val="15171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RESEARCH</a:t>
            </a:r>
            <a:endParaRPr lang="en-GB" dirty="0"/>
          </a:p>
        </p:txBody>
      </p:sp>
      <p:sp>
        <p:nvSpPr>
          <p:cNvPr id="3" name="Content Placeholder 2"/>
          <p:cNvSpPr>
            <a:spLocks noGrp="1"/>
          </p:cNvSpPr>
          <p:nvPr>
            <p:ph idx="1"/>
          </p:nvPr>
        </p:nvSpPr>
        <p:spPr/>
        <p:txBody>
          <a:bodyPr>
            <a:normAutofit/>
          </a:bodyPr>
          <a:lstStyle/>
          <a:p>
            <a:pPr marL="45720" indent="0">
              <a:buNone/>
            </a:pPr>
            <a:r>
              <a:rPr lang="en-GB" sz="1300" u="sng" dirty="0" smtClean="0">
                <a:latin typeface="Comic Sans MS" panose="030F0702030302020204" pitchFamily="66" charset="0"/>
              </a:rPr>
              <a:t>Questionnaires</a:t>
            </a:r>
            <a:endParaRPr lang="en-GB" sz="1300" dirty="0" smtClean="0">
              <a:latin typeface="Comic Sans MS" panose="030F0702030302020204" pitchFamily="66" charset="0"/>
            </a:endParaRPr>
          </a:p>
          <a:p>
            <a:pPr marL="45720" indent="0">
              <a:buNone/>
            </a:pPr>
            <a:r>
              <a:rPr lang="en-GB" sz="1300" dirty="0" smtClean="0">
                <a:latin typeface="Comic Sans MS" panose="030F0702030302020204" pitchFamily="66" charset="0"/>
              </a:rPr>
              <a:t>Questionnaires are a few questions on a piece of work, that will ask about the topic. </a:t>
            </a:r>
            <a:r>
              <a:rPr lang="en-GB" sz="1300" dirty="0">
                <a:latin typeface="Comic Sans MS" panose="030F0702030302020204" pitchFamily="66" charset="0"/>
              </a:rPr>
              <a:t>Questionnaires have advantages </a:t>
            </a:r>
            <a:r>
              <a:rPr lang="en-GB" sz="1300" dirty="0" smtClean="0">
                <a:latin typeface="Comic Sans MS" panose="030F0702030302020204" pitchFamily="66" charset="0"/>
              </a:rPr>
              <a:t>over surveys as they are cheap and not expensive to produce, </a:t>
            </a:r>
            <a:r>
              <a:rPr lang="en-GB" sz="1300" dirty="0">
                <a:latin typeface="Comic Sans MS" panose="030F0702030302020204" pitchFamily="66" charset="0"/>
              </a:rPr>
              <a:t>do not require as much effort from the </a:t>
            </a:r>
            <a:r>
              <a:rPr lang="en-GB" sz="1300" dirty="0" smtClean="0">
                <a:latin typeface="Comic Sans MS" panose="030F0702030302020204" pitchFamily="66" charset="0"/>
              </a:rPr>
              <a:t>questioner they just fill it out whereas you have to speak with surveys, </a:t>
            </a:r>
            <a:r>
              <a:rPr lang="en-GB" sz="1300" dirty="0">
                <a:latin typeface="Comic Sans MS" panose="030F0702030302020204" pitchFamily="66" charset="0"/>
              </a:rPr>
              <a:t>and </a:t>
            </a:r>
            <a:r>
              <a:rPr lang="en-GB" sz="1300" dirty="0" smtClean="0">
                <a:latin typeface="Comic Sans MS" panose="030F0702030302020204" pitchFamily="66" charset="0"/>
              </a:rPr>
              <a:t>they have questions in the same format and are easy to use. They can be done online with some good software these will tell you the questions and you just type or click your answer. The best well known online questionnaire maker site it </a:t>
            </a:r>
            <a:r>
              <a:rPr lang="en-GB" sz="1300" dirty="0" smtClean="0">
                <a:latin typeface="Comic Sans MS" panose="030F0702030302020204" pitchFamily="66" charset="0"/>
                <a:hlinkClick r:id="rId3"/>
              </a:rPr>
              <a:t>www.surveymonkey.com</a:t>
            </a:r>
            <a:r>
              <a:rPr lang="en-GB" sz="1300" dirty="0" smtClean="0">
                <a:latin typeface="Comic Sans MS" panose="030F0702030302020204" pitchFamily="66" charset="0"/>
              </a:rPr>
              <a:t>. You can do a questionnaire about everything, you just need to make sure you get the right questions across</a:t>
            </a:r>
            <a:r>
              <a:rPr lang="en-GB" sz="1300" dirty="0" smtClean="0">
                <a:latin typeface="Comic Sans MS" panose="030F0702030302020204" pitchFamily="66" charset="0"/>
              </a:rPr>
              <a:t>.</a:t>
            </a:r>
          </a:p>
          <a:p>
            <a:pPr marL="45720" indent="0">
              <a:buNone/>
            </a:pPr>
            <a:r>
              <a:rPr lang="en-GB" sz="1300" dirty="0">
                <a:latin typeface="Comic Sans MS" charset="0"/>
                <a:ea typeface="Comic Sans MS" charset="0"/>
                <a:cs typeface="Comic Sans MS" charset="0"/>
              </a:rPr>
              <a:t>Questionnaires are a great way of gathering data for something, as not only are simple answers are produced, but the data that has been collected can be seen clearly and can be also be recorded into charts such as pie charts or bar charts etc. The data that has also been gathered may also then be written up in a report or evaluation so it can be explained in further detail, as the data will be easy to see on the questionnaires but not in very much detail.</a:t>
            </a:r>
          </a:p>
          <a:p>
            <a:pPr marL="45720" indent="0">
              <a:buNone/>
            </a:pPr>
            <a:endParaRPr lang="en-GB" sz="1300" dirty="0">
              <a:latin typeface="Comic Sans MS" panose="030F0702030302020204" pitchFamily="66"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52" y="4576317"/>
            <a:ext cx="2722665" cy="1611123"/>
          </a:xfrm>
          <a:prstGeom prst="rect">
            <a:avLst/>
          </a:prstGeom>
        </p:spPr>
      </p:pic>
    </p:spTree>
    <p:extLst>
      <p:ext uri="{BB962C8B-B14F-4D97-AF65-F5344CB8AC3E}">
        <p14:creationId xmlns:p14="http://schemas.microsoft.com/office/powerpoint/2010/main" val="349320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RESEARCH</a:t>
            </a:r>
            <a:endParaRPr lang="en-GB" dirty="0"/>
          </a:p>
        </p:txBody>
      </p:sp>
      <p:sp>
        <p:nvSpPr>
          <p:cNvPr id="3" name="Content Placeholder 2"/>
          <p:cNvSpPr>
            <a:spLocks noGrp="1"/>
          </p:cNvSpPr>
          <p:nvPr>
            <p:ph idx="1"/>
          </p:nvPr>
        </p:nvSpPr>
        <p:spPr>
          <a:xfrm>
            <a:off x="1143000" y="2057399"/>
            <a:ext cx="9872871" cy="4471737"/>
          </a:xfrm>
        </p:spPr>
        <p:txBody>
          <a:bodyPr>
            <a:normAutofit/>
          </a:bodyPr>
          <a:lstStyle/>
          <a:p>
            <a:r>
              <a:rPr lang="en-GB" sz="2000" u="sng" dirty="0" smtClean="0">
                <a:latin typeface="Comic Sans MS" panose="030F0702030302020204" pitchFamily="66" charset="0"/>
              </a:rPr>
              <a:t>Types of questions</a:t>
            </a:r>
            <a:endParaRPr lang="en-GB" sz="2000" u="sng" dirty="0">
              <a:latin typeface="Comic Sans MS" panose="030F0702030302020204" pitchFamily="66" charset="0"/>
            </a:endParaRPr>
          </a:p>
          <a:p>
            <a:r>
              <a:rPr lang="en-GB" sz="1300" dirty="0" smtClean="0">
                <a:latin typeface="Comic Sans MS" panose="030F0702030302020204" pitchFamily="66" charset="0"/>
              </a:rPr>
              <a:t>The first type of question type is the “Open format”, this gives the audience the own opinions to answer the questions. For example; Can you explain the reason of a Adver Game?. The next type of question is a “closed format”, this is a multiple choice question that the audience will be restricted to chose one of them. Like what do you like about the monopoly system at Macdonald? – The free food, getting the favourite colours, the big prizes. The next type is a leading question this is a number rating, for example “do you like the system at MacDonald’s. 1-5. these are all the main types of the questionnaire's. </a:t>
            </a:r>
            <a:endParaRPr lang="en-GB" sz="1300" dirty="0" smtClean="0">
              <a:latin typeface="Comic Sans MS" panose="030F0702030302020204" pitchFamily="66" charset="0"/>
            </a:endParaRPr>
          </a:p>
          <a:p>
            <a:r>
              <a:rPr lang="en-GB" sz="1300" dirty="0">
                <a:latin typeface="Comic Sans MS" charset="0"/>
                <a:ea typeface="Comic Sans MS" charset="0"/>
                <a:cs typeface="Comic Sans MS" charset="0"/>
              </a:rPr>
              <a:t>Questionnaires can include a range of different types of questions. These can include:</a:t>
            </a:r>
          </a:p>
          <a:p>
            <a:r>
              <a:rPr lang="en-GB" sz="1300" dirty="0">
                <a:latin typeface="Comic Sans MS" charset="0"/>
                <a:ea typeface="Comic Sans MS" charset="0"/>
                <a:cs typeface="Comic Sans MS" charset="0"/>
              </a:rPr>
              <a:t>●”Yes” and “No” tick boxes.</a:t>
            </a:r>
          </a:p>
          <a:p>
            <a:r>
              <a:rPr lang="en-GB" sz="1300" dirty="0">
                <a:latin typeface="Comic Sans MS" charset="0"/>
                <a:ea typeface="Comic Sans MS" charset="0"/>
                <a:cs typeface="Comic Sans MS" charset="0"/>
              </a:rPr>
              <a:t>●A larger range of tick boxes or something the user may have to circle, that may include things like  a range of ages (16-19 etc.).</a:t>
            </a:r>
          </a:p>
          <a:p>
            <a:r>
              <a:rPr lang="en-GB" sz="1300" dirty="0">
                <a:latin typeface="Comic Sans MS" charset="0"/>
                <a:ea typeface="Comic Sans MS" charset="0"/>
                <a:cs typeface="Comic Sans MS" charset="0"/>
              </a:rPr>
              <a:t>●A answer that requires the person to write a small sentence.</a:t>
            </a:r>
          </a:p>
          <a:p>
            <a:r>
              <a:rPr lang="en-GB" sz="1300" dirty="0">
                <a:latin typeface="Comic Sans MS" charset="0"/>
                <a:ea typeface="Comic Sans MS" charset="0"/>
                <a:cs typeface="Comic Sans MS" charset="0"/>
              </a:rPr>
              <a:t>●A question that may include a rating (1-10 ratings about something).</a:t>
            </a:r>
          </a:p>
          <a:p>
            <a:r>
              <a:rPr lang="en-GB" sz="1300" dirty="0">
                <a:latin typeface="Comic Sans MS" charset="0"/>
                <a:ea typeface="Comic Sans MS" charset="0"/>
                <a:cs typeface="Comic Sans MS" charset="0"/>
              </a:rPr>
              <a:t>●A question that may include a answer on the users opinions of how something could be improved.</a:t>
            </a:r>
          </a:p>
          <a:p>
            <a:endParaRPr lang="en-GB" sz="1300" dirty="0" smtClean="0">
              <a:latin typeface="Comic Sans MS" charset="0"/>
              <a:ea typeface="Comic Sans MS" charset="0"/>
              <a:cs typeface="Comic Sans MS"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264" y="609600"/>
            <a:ext cx="2782821" cy="1646720"/>
          </a:xfrm>
          <a:prstGeom prst="rect">
            <a:avLst/>
          </a:prstGeom>
        </p:spPr>
      </p:pic>
    </p:spTree>
    <p:extLst>
      <p:ext uri="{BB962C8B-B14F-4D97-AF65-F5344CB8AC3E}">
        <p14:creationId xmlns:p14="http://schemas.microsoft.com/office/powerpoint/2010/main" val="302787708"/>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661</TotalTime>
  <Words>3888</Words>
  <Application>Microsoft Macintosh PowerPoint</Application>
  <PresentationFormat>Widescreen</PresentationFormat>
  <Paragraphs>83</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Comic Sans MS</vt:lpstr>
      <vt:lpstr>Consolas</vt:lpstr>
      <vt:lpstr>Corbel</vt:lpstr>
      <vt:lpstr>Times New Roman</vt:lpstr>
      <vt:lpstr>Wingdings</vt:lpstr>
      <vt:lpstr>Basis</vt:lpstr>
      <vt:lpstr>Unit 3- Assignment 1</vt:lpstr>
      <vt:lpstr>QUANTITATIVE RESEARCH</vt:lpstr>
      <vt:lpstr>QUANTITIVE RESEARCH</vt:lpstr>
      <vt:lpstr>QUANTITVE RESEARCH</vt:lpstr>
      <vt:lpstr>QUALTITIVE RESEARCH</vt:lpstr>
      <vt:lpstr>QUALITATIVE RESEARCH</vt:lpstr>
      <vt:lpstr>QUALITITVE RESEARCH</vt:lpstr>
      <vt:lpstr>PRIMARY RESEARCH</vt:lpstr>
      <vt:lpstr>PRIMARY RESEARCH</vt:lpstr>
      <vt:lpstr>PRIMARY RESEARCH</vt:lpstr>
      <vt:lpstr>SECONDARY RESEARCH</vt:lpstr>
      <vt:lpstr>SECONDARY RESEARCH</vt:lpstr>
      <vt:lpstr>SECONDARY RESEARCH</vt:lpstr>
      <vt:lpstr>SECONDARY RESEARCH</vt:lpstr>
      <vt:lpstr>DATA GATHERING AGENCIES</vt:lpstr>
      <vt:lpstr>DATA GATHERING AGENCIES</vt:lpstr>
      <vt:lpstr>AUDIENCE RESEARCH </vt:lpstr>
      <vt:lpstr>AUDIENCE RESEARCH</vt:lpstr>
      <vt:lpstr>AUDIENCE RESEARCH</vt:lpstr>
      <vt:lpstr>MARKET RESEARCH</vt:lpstr>
      <vt:lpstr>MARKET RESEARCH</vt:lpstr>
      <vt:lpstr>PRODUCTION RESEARCH</vt:lpstr>
      <vt:lpstr>PRODUCTION RESEARCH</vt:lpstr>
    </vt:vector>
  </TitlesOfParts>
  <Company>The Cheadle &amp; Marple College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Assignment 1</dc:title>
  <dc:creator>S0084365 Parker, Alexander Guy</dc:creator>
  <cp:lastModifiedBy>S0084365 Parker, Alexander Guy</cp:lastModifiedBy>
  <cp:revision>84</cp:revision>
  <dcterms:created xsi:type="dcterms:W3CDTF">2016-03-21T10:08:03Z</dcterms:created>
  <dcterms:modified xsi:type="dcterms:W3CDTF">2016-04-28T14:46:09Z</dcterms:modified>
</cp:coreProperties>
</file>