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8"/>
  </p:notesMasterIdLst>
  <p:handoutMasterIdLst>
    <p:handoutMasterId r:id="rId29"/>
  </p:handoutMasterIdLst>
  <p:sldIdLst>
    <p:sldId id="256" r:id="rId2"/>
    <p:sldId id="257" r:id="rId3"/>
    <p:sldId id="260" r:id="rId4"/>
    <p:sldId id="259" r:id="rId5"/>
    <p:sldId id="261"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794500"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7C22CC9D-E7F9-47F0-B743-F4DA7EAC76EF}" type="datetimeFigureOut">
              <a:rPr lang="en-GB" smtClean="0"/>
              <a:t>18/09/2015</a:t>
            </a:fld>
            <a:endParaRPr lang="en-GB"/>
          </a:p>
        </p:txBody>
      </p:sp>
      <p:sp>
        <p:nvSpPr>
          <p:cNvPr id="4" name="Footer Placeholder 3"/>
          <p:cNvSpPr>
            <a:spLocks noGrp="1"/>
          </p:cNvSpPr>
          <p:nvPr>
            <p:ph type="ftr" sz="quarter" idx="2"/>
          </p:nvPr>
        </p:nvSpPr>
        <p:spPr>
          <a:xfrm>
            <a:off x="0" y="9481358"/>
            <a:ext cx="2944283" cy="50084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81358"/>
            <a:ext cx="2944283" cy="500842"/>
          </a:xfrm>
          <a:prstGeom prst="rect">
            <a:avLst/>
          </a:prstGeom>
        </p:spPr>
        <p:txBody>
          <a:bodyPr vert="horz" lIns="91440" tIns="45720" rIns="91440" bIns="45720" rtlCol="0" anchor="b"/>
          <a:lstStyle>
            <a:lvl1pPr algn="r">
              <a:defRPr sz="1200"/>
            </a:lvl1pPr>
          </a:lstStyle>
          <a:p>
            <a:fld id="{B7747CD7-D1FB-4EBF-8BD9-70776CC8B842}" type="slidenum">
              <a:rPr lang="en-GB" smtClean="0"/>
              <a:t>‹#›</a:t>
            </a:fld>
            <a:endParaRPr lang="en-GB"/>
          </a:p>
        </p:txBody>
      </p:sp>
    </p:spTree>
    <p:extLst>
      <p:ext uri="{BB962C8B-B14F-4D97-AF65-F5344CB8AC3E}">
        <p14:creationId xmlns:p14="http://schemas.microsoft.com/office/powerpoint/2010/main" val="339825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5BFF65C4-3472-47D7-9FD9-41F6ADF7BF90}" type="datetimeFigureOut">
              <a:rPr lang="en-US"/>
              <a:t>9/18/2015</a:t>
            </a:fld>
            <a:endParaRPr lang="en-US"/>
          </a:p>
        </p:txBody>
      </p:sp>
      <p:sp>
        <p:nvSpPr>
          <p:cNvPr id="4" name="Slide Image Placeholder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539952B9-5A2D-4AFB-BE69-6D781456E775}" type="slidenum">
              <a:rPr lang="en-US"/>
              <a:t>‹#›</a:t>
            </a:fld>
            <a:endParaRPr lang="en-US"/>
          </a:p>
        </p:txBody>
      </p:sp>
    </p:spTree>
    <p:extLst>
      <p:ext uri="{BB962C8B-B14F-4D97-AF65-F5344CB8AC3E}">
        <p14:creationId xmlns:p14="http://schemas.microsoft.com/office/powerpoint/2010/main" val="438903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a:t>
            </a:fld>
            <a:endParaRPr lang="en-US"/>
          </a:p>
        </p:txBody>
      </p:sp>
    </p:spTree>
    <p:extLst>
      <p:ext uri="{BB962C8B-B14F-4D97-AF65-F5344CB8AC3E}">
        <p14:creationId xmlns:p14="http://schemas.microsoft.com/office/powerpoint/2010/main" val="2952976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19</a:t>
            </a:fld>
            <a:endParaRPr lang="en-US"/>
          </a:p>
        </p:txBody>
      </p:sp>
    </p:spTree>
    <p:extLst>
      <p:ext uri="{BB962C8B-B14F-4D97-AF65-F5344CB8AC3E}">
        <p14:creationId xmlns:p14="http://schemas.microsoft.com/office/powerpoint/2010/main" val="665088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20</a:t>
            </a:fld>
            <a:endParaRPr lang="en-US"/>
          </a:p>
        </p:txBody>
      </p:sp>
    </p:spTree>
    <p:extLst>
      <p:ext uri="{BB962C8B-B14F-4D97-AF65-F5344CB8AC3E}">
        <p14:creationId xmlns:p14="http://schemas.microsoft.com/office/powerpoint/2010/main" val="329144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21</a:t>
            </a:fld>
            <a:endParaRPr lang="en-US"/>
          </a:p>
        </p:txBody>
      </p:sp>
    </p:spTree>
    <p:extLst>
      <p:ext uri="{BB962C8B-B14F-4D97-AF65-F5344CB8AC3E}">
        <p14:creationId xmlns:p14="http://schemas.microsoft.com/office/powerpoint/2010/main" val="1653688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22</a:t>
            </a:fld>
            <a:endParaRPr lang="en-US"/>
          </a:p>
        </p:txBody>
      </p:sp>
    </p:spTree>
    <p:extLst>
      <p:ext uri="{BB962C8B-B14F-4D97-AF65-F5344CB8AC3E}">
        <p14:creationId xmlns:p14="http://schemas.microsoft.com/office/powerpoint/2010/main" val="1597083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23</a:t>
            </a:fld>
            <a:endParaRPr lang="en-US"/>
          </a:p>
        </p:txBody>
      </p:sp>
    </p:spTree>
    <p:extLst>
      <p:ext uri="{BB962C8B-B14F-4D97-AF65-F5344CB8AC3E}">
        <p14:creationId xmlns:p14="http://schemas.microsoft.com/office/powerpoint/2010/main" val="17567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24</a:t>
            </a:fld>
            <a:endParaRPr lang="en-US"/>
          </a:p>
        </p:txBody>
      </p:sp>
    </p:spTree>
    <p:extLst>
      <p:ext uri="{BB962C8B-B14F-4D97-AF65-F5344CB8AC3E}">
        <p14:creationId xmlns:p14="http://schemas.microsoft.com/office/powerpoint/2010/main" val="889763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25</a:t>
            </a:fld>
            <a:endParaRPr lang="en-US"/>
          </a:p>
        </p:txBody>
      </p:sp>
    </p:spTree>
    <p:extLst>
      <p:ext uri="{BB962C8B-B14F-4D97-AF65-F5344CB8AC3E}">
        <p14:creationId xmlns:p14="http://schemas.microsoft.com/office/powerpoint/2010/main" val="1307216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26</a:t>
            </a:fld>
            <a:endParaRPr lang="en-US"/>
          </a:p>
        </p:txBody>
      </p:sp>
    </p:spTree>
    <p:extLst>
      <p:ext uri="{BB962C8B-B14F-4D97-AF65-F5344CB8AC3E}">
        <p14:creationId xmlns:p14="http://schemas.microsoft.com/office/powerpoint/2010/main" val="339107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2</a:t>
            </a:fld>
            <a:endParaRPr lang="en-US"/>
          </a:p>
        </p:txBody>
      </p:sp>
    </p:spTree>
    <p:extLst>
      <p:ext uri="{BB962C8B-B14F-4D97-AF65-F5344CB8AC3E}">
        <p14:creationId xmlns:p14="http://schemas.microsoft.com/office/powerpoint/2010/main" val="294336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3</a:t>
            </a:fld>
            <a:endParaRPr lang="en-US"/>
          </a:p>
        </p:txBody>
      </p:sp>
    </p:spTree>
    <p:extLst>
      <p:ext uri="{BB962C8B-B14F-4D97-AF65-F5344CB8AC3E}">
        <p14:creationId xmlns:p14="http://schemas.microsoft.com/office/powerpoint/2010/main" val="381272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10</a:t>
            </a:fld>
            <a:endParaRPr lang="en-US"/>
          </a:p>
        </p:txBody>
      </p:sp>
    </p:spTree>
    <p:extLst>
      <p:ext uri="{BB962C8B-B14F-4D97-AF65-F5344CB8AC3E}">
        <p14:creationId xmlns:p14="http://schemas.microsoft.com/office/powerpoint/2010/main" val="396318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11</a:t>
            </a:fld>
            <a:endParaRPr lang="en-US"/>
          </a:p>
        </p:txBody>
      </p:sp>
    </p:spTree>
    <p:extLst>
      <p:ext uri="{BB962C8B-B14F-4D97-AF65-F5344CB8AC3E}">
        <p14:creationId xmlns:p14="http://schemas.microsoft.com/office/powerpoint/2010/main" val="224966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12</a:t>
            </a:fld>
            <a:endParaRPr lang="en-US"/>
          </a:p>
        </p:txBody>
      </p:sp>
    </p:spTree>
    <p:extLst>
      <p:ext uri="{BB962C8B-B14F-4D97-AF65-F5344CB8AC3E}">
        <p14:creationId xmlns:p14="http://schemas.microsoft.com/office/powerpoint/2010/main" val="359982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13</a:t>
            </a:fld>
            <a:endParaRPr lang="en-US"/>
          </a:p>
        </p:txBody>
      </p:sp>
    </p:spTree>
    <p:extLst>
      <p:ext uri="{BB962C8B-B14F-4D97-AF65-F5344CB8AC3E}">
        <p14:creationId xmlns:p14="http://schemas.microsoft.com/office/powerpoint/2010/main" val="23702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14</a:t>
            </a:fld>
            <a:endParaRPr lang="en-US"/>
          </a:p>
        </p:txBody>
      </p:sp>
    </p:spTree>
    <p:extLst>
      <p:ext uri="{BB962C8B-B14F-4D97-AF65-F5344CB8AC3E}">
        <p14:creationId xmlns:p14="http://schemas.microsoft.com/office/powerpoint/2010/main" val="4130999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952B9-5A2D-4AFB-BE69-6D781456E775}" type="slidenum">
              <a:rPr lang="en-US"/>
              <a:t>18</a:t>
            </a:fld>
            <a:endParaRPr lang="en-US"/>
          </a:p>
        </p:txBody>
      </p:sp>
    </p:spTree>
    <p:extLst>
      <p:ext uri="{BB962C8B-B14F-4D97-AF65-F5344CB8AC3E}">
        <p14:creationId xmlns:p14="http://schemas.microsoft.com/office/powerpoint/2010/main" val="312766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249810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44739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577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1169329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073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2565235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1136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217376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75692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D335D-97A6-43BE-9346-4E716FEE42B7}" type="datetimeFigureOut">
              <a:rPr lang="en-GB" smtClean="0"/>
              <a:t>18/09/2015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93509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5D335D-97A6-43BE-9346-4E716FEE42B7}"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122044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5D335D-97A6-43BE-9346-4E716FEE42B7}" type="datetimeFigureOut">
              <a:rPr lang="en-GB" smtClean="0"/>
              <a:t>18/09/2015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388144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5D335D-97A6-43BE-9346-4E716FEE42B7}" type="datetimeFigureOut">
              <a:rPr lang="en-GB" smtClean="0"/>
              <a:t>18/09/2015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73205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D335D-97A6-43BE-9346-4E716FEE42B7}" type="datetimeFigureOut">
              <a:rPr lang="en-GB" smtClean="0"/>
              <a:t>18/09/2015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257546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D335D-97A6-43BE-9346-4E716FEE42B7}"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145157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D335D-97A6-43BE-9346-4E716FEE42B7}" type="datetimeFigureOut">
              <a:rPr lang="en-GB" smtClean="0"/>
              <a:t>18/09/2015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46E6FB-1816-4204-AEC6-FA16AB249A53}" type="slidenum">
              <a:rPr lang="en-GB" smtClean="0"/>
              <a:t>‹#›</a:t>
            </a:fld>
            <a:endParaRPr lang="en-GB"/>
          </a:p>
        </p:txBody>
      </p:sp>
    </p:spTree>
    <p:extLst>
      <p:ext uri="{BB962C8B-B14F-4D97-AF65-F5344CB8AC3E}">
        <p14:creationId xmlns:p14="http://schemas.microsoft.com/office/powerpoint/2010/main" val="49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5D335D-97A6-43BE-9346-4E716FEE42B7}" type="datetimeFigureOut">
              <a:rPr lang="en-GB" smtClean="0"/>
              <a:t>18/09/2015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46E6FB-1816-4204-AEC6-FA16AB249A53}" type="slidenum">
              <a:rPr lang="en-GB" smtClean="0"/>
              <a:t>‹#›</a:t>
            </a:fld>
            <a:endParaRPr lang="en-GB"/>
          </a:p>
        </p:txBody>
      </p:sp>
    </p:spTree>
    <p:extLst>
      <p:ext uri="{BB962C8B-B14F-4D97-AF65-F5344CB8AC3E}">
        <p14:creationId xmlns:p14="http://schemas.microsoft.com/office/powerpoint/2010/main" val="406558274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Interactive Media Authoring. Unit </a:t>
            </a:r>
            <a:r>
              <a:rPr lang="en-GB" dirty="0" smtClean="0"/>
              <a:t>60</a:t>
            </a:r>
            <a:endParaRPr lang="en-GB" dirty="0"/>
          </a:p>
        </p:txBody>
      </p:sp>
      <p:sp>
        <p:nvSpPr>
          <p:cNvPr id="3" name="Subtitle 2"/>
          <p:cNvSpPr>
            <a:spLocks noGrp="1"/>
          </p:cNvSpPr>
          <p:nvPr>
            <p:ph type="subTitle" idx="1"/>
          </p:nvPr>
        </p:nvSpPr>
        <p:spPr/>
        <p:txBody>
          <a:bodyPr/>
          <a:lstStyle/>
          <a:p>
            <a:r>
              <a:rPr lang="en-GB" dirty="0" smtClean="0"/>
              <a:t>Alex Parker</a:t>
            </a:r>
            <a:endParaRPr lang="en-GB" dirty="0"/>
          </a:p>
        </p:txBody>
      </p:sp>
    </p:spTree>
    <p:extLst>
      <p:ext uri="{BB962C8B-B14F-4D97-AF65-F5344CB8AC3E}">
        <p14:creationId xmlns:p14="http://schemas.microsoft.com/office/powerpoint/2010/main" val="56795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Applications of interactive media</a:t>
            </a:r>
            <a:r>
              <a:rPr lang="en-GB" dirty="0" smtClean="0"/>
              <a:t>	</a:t>
            </a:r>
            <a:endParaRPr lang="en-GB" dirty="0"/>
          </a:p>
        </p:txBody>
      </p:sp>
      <p:sp>
        <p:nvSpPr>
          <p:cNvPr id="3" name="Content Placeholder 2"/>
          <p:cNvSpPr>
            <a:spLocks noGrp="1"/>
          </p:cNvSpPr>
          <p:nvPr>
            <p:ph idx="1"/>
          </p:nvPr>
        </p:nvSpPr>
        <p:spPr/>
        <p:txBody>
          <a:bodyPr/>
          <a:lstStyle/>
          <a:p>
            <a:r>
              <a:rPr lang="en-GB" sz="1200" u="sng" dirty="0" smtClean="0">
                <a:latin typeface="Century Gothic" panose="020B0502020202020204" pitchFamily="34" charset="0"/>
              </a:rPr>
              <a:t>Computer-based training</a:t>
            </a:r>
          </a:p>
          <a:p>
            <a:r>
              <a:rPr lang="en-GB" sz="1200" dirty="0" smtClean="0">
                <a:latin typeface="Century Gothic" panose="020B0502020202020204" pitchFamily="34" charset="0"/>
              </a:rPr>
              <a:t>Applications can be used to help people train for different tasks</a:t>
            </a:r>
            <a:r>
              <a:rPr lang="en-GB" sz="1200" dirty="0">
                <a:latin typeface="Century Gothic" panose="020B0502020202020204" pitchFamily="34" charset="0"/>
              </a:rPr>
              <a:t>;</a:t>
            </a:r>
            <a:r>
              <a:rPr lang="en-GB" sz="1200" dirty="0" smtClean="0">
                <a:latin typeface="Century Gothic" panose="020B0502020202020204" pitchFamily="34" charset="0"/>
              </a:rPr>
              <a:t> cooking, driving skills, etc.</a:t>
            </a:r>
          </a:p>
          <a:p>
            <a:r>
              <a:rPr lang="en-GB" sz="1200" dirty="0" smtClean="0">
                <a:latin typeface="Century Gothic" panose="020B0502020202020204" pitchFamily="34" charset="0"/>
              </a:rPr>
              <a:t>You can also use computer-based training for different software. Like Photoshop as there are so many different features, you can use a computer based software to help you understand more things.</a:t>
            </a:r>
          </a:p>
          <a:p>
            <a:r>
              <a:rPr lang="en-GB" sz="1200" dirty="0" smtClean="0">
                <a:latin typeface="Century Gothic" panose="020B0502020202020204" pitchFamily="34" charset="0"/>
              </a:rPr>
              <a:t>Every year a new updated training software of driving tests come out, this is to help you learn the latest problems you may come across. </a:t>
            </a:r>
          </a:p>
        </p:txBody>
      </p:sp>
      <p:pic>
        <p:nvPicPr>
          <p:cNvPr id="5" name="Picture 4"/>
          <p:cNvPicPr>
            <a:picLocks noChangeAspect="1"/>
          </p:cNvPicPr>
          <p:nvPr/>
        </p:nvPicPr>
        <p:blipFill>
          <a:blip r:embed="rId3"/>
          <a:stretch>
            <a:fillRect/>
          </a:stretch>
        </p:blipFill>
        <p:spPr>
          <a:xfrm>
            <a:off x="4975668" y="4100975"/>
            <a:ext cx="2926313" cy="2092992"/>
          </a:xfrm>
          <a:prstGeom prst="rect">
            <a:avLst/>
          </a:prstGeom>
          <a:effectLst>
            <a:softEdge rad="139700"/>
          </a:effectLst>
        </p:spPr>
      </p:pic>
      <p:sp>
        <p:nvSpPr>
          <p:cNvPr id="6" name="TextBox 5"/>
          <p:cNvSpPr txBox="1"/>
          <p:nvPr/>
        </p:nvSpPr>
        <p:spPr>
          <a:xfrm>
            <a:off x="4827373" y="6041362"/>
            <a:ext cx="3649362" cy="461665"/>
          </a:xfrm>
          <a:prstGeom prst="rect">
            <a:avLst/>
          </a:prstGeom>
          <a:noFill/>
        </p:spPr>
        <p:txBody>
          <a:bodyPr wrap="square" rtlCol="0">
            <a:spAutoFit/>
          </a:bodyPr>
          <a:lstStyle/>
          <a:p>
            <a:pPr algn="ctr"/>
            <a:r>
              <a:rPr lang="en-GB" sz="1200" dirty="0" smtClean="0">
                <a:latin typeface="Century Gothic" panose="020B0502020202020204" pitchFamily="34" charset="0"/>
              </a:rPr>
              <a:t>This is a picture of a computer- based training software</a:t>
            </a:r>
            <a:endParaRPr lang="en-GB" sz="1200" dirty="0">
              <a:latin typeface="Century Gothic" panose="020B0502020202020204" pitchFamily="34" charset="0"/>
            </a:endParaRPr>
          </a:p>
        </p:txBody>
      </p:sp>
    </p:spTree>
    <p:extLst>
      <p:ext uri="{BB962C8B-B14F-4D97-AF65-F5344CB8AC3E}">
        <p14:creationId xmlns:p14="http://schemas.microsoft.com/office/powerpoint/2010/main" val="3630265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Applications of interactive media</a:t>
            </a:r>
            <a:r>
              <a:rPr lang="en-GB" dirty="0" smtClean="0"/>
              <a:t>	</a:t>
            </a:r>
            <a:endParaRPr lang="en-GB"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Assessment</a:t>
            </a:r>
          </a:p>
          <a:p>
            <a:r>
              <a:rPr lang="en-GB" sz="1200" dirty="0" smtClean="0">
                <a:latin typeface="Century Gothic" panose="020B0502020202020204" pitchFamily="34" charset="0"/>
              </a:rPr>
              <a:t>Assessments can be used in interactive media as they can provide feedback to big companies about their service and products. E.g. Sainsbury’s delivery service.</a:t>
            </a:r>
          </a:p>
          <a:p>
            <a:r>
              <a:rPr lang="en-GB" sz="1200" dirty="0" smtClean="0">
                <a:latin typeface="Century Gothic" panose="020B0502020202020204" pitchFamily="34" charset="0"/>
              </a:rPr>
              <a:t>They can also be used in sites like BBC Bitesize as they can assess the  students about there subjects. The teacher can then look at the results that the website has produced, they can then know if the student is struggling in a certain area. After they will target the areas of weakness.</a:t>
            </a:r>
            <a:endParaRPr lang="en-GB" sz="12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846180" y="3929448"/>
            <a:ext cx="3516859" cy="1409572"/>
          </a:xfrm>
          <a:prstGeom prst="rect">
            <a:avLst/>
          </a:prstGeom>
          <a:effectLst>
            <a:softEdge rad="254000"/>
          </a:effectLst>
        </p:spPr>
      </p:pic>
      <p:pic>
        <p:nvPicPr>
          <p:cNvPr id="5" name="Picture 4"/>
          <p:cNvPicPr>
            <a:picLocks noChangeAspect="1"/>
          </p:cNvPicPr>
          <p:nvPr/>
        </p:nvPicPr>
        <p:blipFill>
          <a:blip r:embed="rId4"/>
          <a:stretch>
            <a:fillRect/>
          </a:stretch>
        </p:blipFill>
        <p:spPr>
          <a:xfrm>
            <a:off x="5303372" y="3929448"/>
            <a:ext cx="3414056" cy="1505843"/>
          </a:xfrm>
          <a:prstGeom prst="rect">
            <a:avLst/>
          </a:prstGeom>
          <a:effectLst>
            <a:softEdge rad="165100"/>
          </a:effectLst>
        </p:spPr>
      </p:pic>
      <p:sp>
        <p:nvSpPr>
          <p:cNvPr id="6" name="TextBox 5"/>
          <p:cNvSpPr txBox="1"/>
          <p:nvPr/>
        </p:nvSpPr>
        <p:spPr>
          <a:xfrm>
            <a:off x="1150630" y="5551691"/>
            <a:ext cx="2726724" cy="646331"/>
          </a:xfrm>
          <a:prstGeom prst="rect">
            <a:avLst/>
          </a:prstGeom>
          <a:noFill/>
        </p:spPr>
        <p:txBody>
          <a:bodyPr wrap="square" rtlCol="0">
            <a:spAutoFit/>
          </a:bodyPr>
          <a:lstStyle/>
          <a:p>
            <a:pPr algn="ctr"/>
            <a:r>
              <a:rPr lang="en-GB" sz="1200" dirty="0" smtClean="0">
                <a:latin typeface="Century Gothic" panose="020B0502020202020204" pitchFamily="34" charset="0"/>
              </a:rPr>
              <a:t>This is the Sainsbury’s logo, which is a store that will have feedback assessments. </a:t>
            </a:r>
            <a:endParaRPr lang="en-GB" sz="1200" dirty="0">
              <a:latin typeface="Century Gothic" panose="020B0502020202020204" pitchFamily="34" charset="0"/>
            </a:endParaRPr>
          </a:p>
        </p:txBody>
      </p:sp>
      <p:sp>
        <p:nvSpPr>
          <p:cNvPr id="7" name="TextBox 6"/>
          <p:cNvSpPr txBox="1"/>
          <p:nvPr/>
        </p:nvSpPr>
        <p:spPr>
          <a:xfrm>
            <a:off x="5873578" y="5551691"/>
            <a:ext cx="2421925" cy="646331"/>
          </a:xfrm>
          <a:prstGeom prst="rect">
            <a:avLst/>
          </a:prstGeom>
          <a:noFill/>
        </p:spPr>
        <p:txBody>
          <a:bodyPr wrap="square" rtlCol="0">
            <a:spAutoFit/>
          </a:bodyPr>
          <a:lstStyle/>
          <a:p>
            <a:pPr algn="ctr"/>
            <a:r>
              <a:rPr lang="en-GB" sz="1200" dirty="0" smtClean="0">
                <a:latin typeface="Century Gothic" panose="020B0502020202020204" pitchFamily="34" charset="0"/>
              </a:rPr>
              <a:t>This is the BBC Bitesize logo which will have assessments for students.</a:t>
            </a:r>
            <a:endParaRPr lang="en-GB" sz="1200" dirty="0">
              <a:latin typeface="Century Gothic" panose="020B0502020202020204" pitchFamily="34" charset="0"/>
            </a:endParaRPr>
          </a:p>
        </p:txBody>
      </p:sp>
    </p:spTree>
    <p:extLst>
      <p:ext uri="{BB962C8B-B14F-4D97-AF65-F5344CB8AC3E}">
        <p14:creationId xmlns:p14="http://schemas.microsoft.com/office/powerpoint/2010/main" val="2492135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Applications of interactive media</a:t>
            </a:r>
            <a:endParaRPr lang="en-GB" u="sng" dirty="0"/>
          </a:p>
        </p:txBody>
      </p:sp>
      <p:sp>
        <p:nvSpPr>
          <p:cNvPr id="3" name="Content Placeholder 2"/>
          <p:cNvSpPr>
            <a:spLocks noGrp="1"/>
          </p:cNvSpPr>
          <p:nvPr>
            <p:ph idx="1"/>
          </p:nvPr>
        </p:nvSpPr>
        <p:spPr/>
        <p:txBody>
          <a:bodyPr/>
          <a:lstStyle/>
          <a:p>
            <a:r>
              <a:rPr lang="en-GB" sz="1200" u="sng" dirty="0" smtClean="0">
                <a:latin typeface="Century Gothic" panose="020B0502020202020204" pitchFamily="34" charset="0"/>
              </a:rPr>
              <a:t>Product catalogues</a:t>
            </a:r>
            <a:endParaRPr lang="en-GB" dirty="0"/>
          </a:p>
          <a:p>
            <a:r>
              <a:rPr lang="en-GB" sz="1200" dirty="0" smtClean="0">
                <a:latin typeface="Century Gothic" panose="020B0502020202020204" pitchFamily="34" charset="0"/>
              </a:rPr>
              <a:t>A product catalogue is a book that shows the customer a list of things there are in that company. They are nowadays on the internet where you will find the websites and through this process you can have products delivered to your door. We don’t use books as they are too heavy but you can still get them if you want. </a:t>
            </a:r>
          </a:p>
          <a:p>
            <a:r>
              <a:rPr lang="en-GB" sz="1200" dirty="0" smtClean="0">
                <a:latin typeface="Century Gothic" panose="020B0502020202020204" pitchFamily="34" charset="0"/>
              </a:rPr>
              <a:t> E.g. Argos computer catalogues.</a:t>
            </a:r>
          </a:p>
          <a:p>
            <a:r>
              <a:rPr lang="en-GB" sz="1200" dirty="0" smtClean="0">
                <a:latin typeface="Century Gothic" panose="020B0502020202020204" pitchFamily="34" charset="0"/>
              </a:rPr>
              <a:t>If the user doesn’t have a disc then they can use the website to download a virtual copy, this would be free to the company and the customer.</a:t>
            </a:r>
          </a:p>
          <a:p>
            <a:endParaRPr lang="en-GB" sz="1200" dirty="0" smtClean="0">
              <a:latin typeface="Century Gothic" panose="020B0502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378" t="2170" r="18399"/>
          <a:stretch/>
        </p:blipFill>
        <p:spPr>
          <a:xfrm>
            <a:off x="4749284" y="4264090"/>
            <a:ext cx="1941539" cy="2007461"/>
          </a:xfrm>
          <a:prstGeom prst="rect">
            <a:avLst/>
          </a:prstGeom>
          <a:effectLst>
            <a:softEdge rad="215900"/>
          </a:effectLst>
        </p:spPr>
      </p:pic>
      <p:sp>
        <p:nvSpPr>
          <p:cNvPr id="5" name="TextBox 4"/>
          <p:cNvSpPr txBox="1"/>
          <p:nvPr/>
        </p:nvSpPr>
        <p:spPr>
          <a:xfrm>
            <a:off x="6742618" y="5395031"/>
            <a:ext cx="2479589" cy="646331"/>
          </a:xfrm>
          <a:prstGeom prst="rect">
            <a:avLst/>
          </a:prstGeom>
          <a:noFill/>
        </p:spPr>
        <p:txBody>
          <a:bodyPr wrap="square" rtlCol="0">
            <a:spAutoFit/>
          </a:bodyPr>
          <a:lstStyle/>
          <a:p>
            <a:pPr algn="ctr"/>
            <a:r>
              <a:rPr lang="en-GB" sz="1200" dirty="0" smtClean="0">
                <a:latin typeface="Century Gothic" panose="020B0502020202020204" pitchFamily="34" charset="0"/>
              </a:rPr>
              <a:t>This is a picture of a Argos catalogue, but they are usually on a information kiosk</a:t>
            </a:r>
            <a:endParaRPr lang="en-GB" sz="1200" dirty="0">
              <a:latin typeface="Century Gothic" panose="020B0502020202020204" pitchFamily="34" charset="0"/>
            </a:endParaRPr>
          </a:p>
        </p:txBody>
      </p:sp>
    </p:spTree>
    <p:extLst>
      <p:ext uri="{BB962C8B-B14F-4D97-AF65-F5344CB8AC3E}">
        <p14:creationId xmlns:p14="http://schemas.microsoft.com/office/powerpoint/2010/main" val="52603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Interactive media Formats</a:t>
            </a:r>
            <a:endParaRPr lang="en-GB" u="sng"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Web</a:t>
            </a:r>
          </a:p>
          <a:p>
            <a:r>
              <a:rPr lang="en-GB" sz="1200" dirty="0" smtClean="0">
                <a:latin typeface="Century Gothic" panose="020B0502020202020204" pitchFamily="34" charset="0"/>
              </a:rPr>
              <a:t>If a user already has a website they might ask you to design it and so it can be shown off. The formats on a website have to be fully thought out. </a:t>
            </a:r>
          </a:p>
          <a:p>
            <a:r>
              <a:rPr lang="en-GB" sz="1200" dirty="0" smtClean="0">
                <a:latin typeface="Century Gothic" panose="020B0502020202020204" pitchFamily="34" charset="0"/>
              </a:rPr>
              <a:t>If the media has a file that is too big then the user may have to wait for a long time, this may not be appealing to other people.</a:t>
            </a:r>
          </a:p>
          <a:p>
            <a:r>
              <a:rPr lang="en-GB" sz="1200" dirty="0" smtClean="0">
                <a:latin typeface="Century Gothic" panose="020B0502020202020204" pitchFamily="34" charset="0"/>
              </a:rPr>
              <a:t>The compatibility of a device has to be taken into account as some sites may only load for a certain device.</a:t>
            </a:r>
          </a:p>
          <a:p>
            <a:r>
              <a:rPr lang="en-GB" sz="1200" dirty="0" smtClean="0">
                <a:latin typeface="Century Gothic" panose="020B0502020202020204" pitchFamily="34" charset="0"/>
              </a:rPr>
              <a:t>Some different browsers don’t use certain formats, so using java on some sites might cause problems and limited access.</a:t>
            </a:r>
            <a:endParaRPr lang="en-GB" sz="12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3280990" y="4356415"/>
            <a:ext cx="3389356" cy="2121081"/>
          </a:xfrm>
          <a:prstGeom prst="rect">
            <a:avLst/>
          </a:prstGeom>
          <a:effectLst>
            <a:softEdge rad="203200"/>
          </a:effectLst>
        </p:spPr>
      </p:pic>
      <p:sp>
        <p:nvSpPr>
          <p:cNvPr id="5" name="TextBox 4"/>
          <p:cNvSpPr txBox="1"/>
          <p:nvPr/>
        </p:nvSpPr>
        <p:spPr>
          <a:xfrm>
            <a:off x="6670346" y="6015831"/>
            <a:ext cx="2051221" cy="461665"/>
          </a:xfrm>
          <a:prstGeom prst="rect">
            <a:avLst/>
          </a:prstGeom>
          <a:noFill/>
        </p:spPr>
        <p:txBody>
          <a:bodyPr wrap="square" rtlCol="0">
            <a:spAutoFit/>
          </a:bodyPr>
          <a:lstStyle/>
          <a:p>
            <a:pPr algn="ctr"/>
            <a:r>
              <a:rPr lang="en-GB" sz="1200" dirty="0" smtClean="0">
                <a:latin typeface="Century Gothic" panose="020B0502020202020204" pitchFamily="34" charset="0"/>
              </a:rPr>
              <a:t>This is a picture of a web format</a:t>
            </a:r>
            <a:endParaRPr lang="en-GB" sz="1200" dirty="0">
              <a:latin typeface="Century Gothic" panose="020B0502020202020204" pitchFamily="34" charset="0"/>
            </a:endParaRPr>
          </a:p>
        </p:txBody>
      </p:sp>
    </p:spTree>
    <p:extLst>
      <p:ext uri="{BB962C8B-B14F-4D97-AF65-F5344CB8AC3E}">
        <p14:creationId xmlns:p14="http://schemas.microsoft.com/office/powerpoint/2010/main" val="1871768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Interactive media formats</a:t>
            </a:r>
            <a:endParaRPr lang="en-GB" u="sng"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CD/DVD ROMS</a:t>
            </a:r>
            <a:endParaRPr lang="en-GB" sz="1200" dirty="0" smtClean="0">
              <a:latin typeface="Century Gothic" panose="020B0502020202020204" pitchFamily="34" charset="0"/>
            </a:endParaRPr>
          </a:p>
          <a:p>
            <a:endParaRPr lang="en-GB" sz="1200" dirty="0" smtClean="0">
              <a:latin typeface="Century Gothic" panose="020B0502020202020204" pitchFamily="34" charset="0"/>
            </a:endParaRPr>
          </a:p>
          <a:p>
            <a:r>
              <a:rPr lang="en-GB" sz="1200" u="sng" dirty="0" smtClean="0">
                <a:latin typeface="Century Gothic" panose="020B0502020202020204" pitchFamily="34" charset="0"/>
              </a:rPr>
              <a:t>CD</a:t>
            </a:r>
            <a:endParaRPr lang="en-GB" sz="1200" dirty="0">
              <a:latin typeface="Century Gothic" panose="020B0502020202020204" pitchFamily="34" charset="0"/>
            </a:endParaRPr>
          </a:p>
          <a:p>
            <a:r>
              <a:rPr lang="en-GB" sz="1200" dirty="0" smtClean="0">
                <a:latin typeface="Century Gothic" panose="020B0502020202020204" pitchFamily="34" charset="0"/>
              </a:rPr>
              <a:t>CD’s are used mainly for different types of music files, But they can also sometimes store interactive videos, information and images. They are normally cheaper to produce, but they do have a file size limit.</a:t>
            </a:r>
          </a:p>
          <a:p>
            <a:r>
              <a:rPr lang="en-GB" sz="1200" u="sng" dirty="0" smtClean="0">
                <a:latin typeface="Century Gothic" panose="020B0502020202020204" pitchFamily="34" charset="0"/>
              </a:rPr>
              <a:t>DVD</a:t>
            </a:r>
            <a:endParaRPr lang="en-GB" sz="1200" dirty="0" smtClean="0">
              <a:latin typeface="Century Gothic" panose="020B0502020202020204" pitchFamily="34" charset="0"/>
            </a:endParaRPr>
          </a:p>
          <a:p>
            <a:r>
              <a:rPr lang="en-GB" sz="1200" dirty="0" smtClean="0">
                <a:latin typeface="Century Gothic" panose="020B0502020202020204" pitchFamily="34" charset="0"/>
              </a:rPr>
              <a:t>DVD’s are used for videos and basic game demos. A DVD can hold a lot of advanced media , such as high quality video files. They are more expensive to manufacture but they are more compatible.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152" y="4919143"/>
            <a:ext cx="1725452" cy="17081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071" y="4919142"/>
            <a:ext cx="1725452" cy="17081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990" y="4925896"/>
            <a:ext cx="1725452" cy="1708197"/>
          </a:xfrm>
          <a:prstGeom prst="rect">
            <a:avLst/>
          </a:prstGeom>
        </p:spPr>
      </p:pic>
      <p:sp>
        <p:nvSpPr>
          <p:cNvPr id="7" name="TextBox 6"/>
          <p:cNvSpPr txBox="1"/>
          <p:nvPr/>
        </p:nvSpPr>
        <p:spPr>
          <a:xfrm>
            <a:off x="6750909" y="5773240"/>
            <a:ext cx="2809103" cy="646331"/>
          </a:xfrm>
          <a:prstGeom prst="rect">
            <a:avLst/>
          </a:prstGeom>
          <a:noFill/>
        </p:spPr>
        <p:txBody>
          <a:bodyPr wrap="square" rtlCol="0">
            <a:spAutoFit/>
          </a:bodyPr>
          <a:lstStyle/>
          <a:p>
            <a:pPr algn="ctr"/>
            <a:r>
              <a:rPr lang="en-GB" sz="1200" dirty="0" smtClean="0">
                <a:latin typeface="Century Gothic" panose="020B0502020202020204" pitchFamily="34" charset="0"/>
              </a:rPr>
              <a:t>These are pictures of CD/DVD that will be used to store different storage flies on.</a:t>
            </a:r>
            <a:endParaRPr lang="en-GB" sz="1200" dirty="0">
              <a:latin typeface="Century Gothic" panose="020B0502020202020204" pitchFamily="34" charset="0"/>
            </a:endParaRPr>
          </a:p>
        </p:txBody>
      </p:sp>
    </p:spTree>
    <p:extLst>
      <p:ext uri="{BB962C8B-B14F-4D97-AF65-F5344CB8AC3E}">
        <p14:creationId xmlns:p14="http://schemas.microsoft.com/office/powerpoint/2010/main" val="1693462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Interactive media formats</a:t>
            </a:r>
            <a:endParaRPr lang="en-GB" u="sng" dirty="0"/>
          </a:p>
        </p:txBody>
      </p:sp>
      <p:sp>
        <p:nvSpPr>
          <p:cNvPr id="3" name="Content Placeholder 2"/>
          <p:cNvSpPr>
            <a:spLocks noGrp="1"/>
          </p:cNvSpPr>
          <p:nvPr>
            <p:ph idx="1"/>
          </p:nvPr>
        </p:nvSpPr>
        <p:spPr/>
        <p:txBody>
          <a:bodyPr/>
          <a:lstStyle/>
          <a:p>
            <a:r>
              <a:rPr lang="en-GB" sz="1200" u="sng" dirty="0" smtClean="0">
                <a:latin typeface="Century Gothic" panose="020B0502020202020204" pitchFamily="34" charset="0"/>
              </a:rPr>
              <a:t>Information kiosks</a:t>
            </a:r>
            <a:endParaRPr lang="en-GB" dirty="0" smtClean="0"/>
          </a:p>
          <a:p>
            <a:r>
              <a:rPr lang="en-GB" sz="1200" dirty="0" smtClean="0">
                <a:latin typeface="Century Gothic" panose="020B0502020202020204" pitchFamily="34" charset="0"/>
              </a:rPr>
              <a:t>Information kiosks are all over the place, they are here to help you navigate to different places.</a:t>
            </a:r>
          </a:p>
          <a:p>
            <a:r>
              <a:rPr lang="en-GB" sz="1200" dirty="0" smtClean="0">
                <a:latin typeface="Century Gothic" panose="020B0502020202020204" pitchFamily="34" charset="0"/>
              </a:rPr>
              <a:t>They are usually touch screen and running there own programs, they can be programed for different languages. They are simple and clear.</a:t>
            </a:r>
          </a:p>
          <a:p>
            <a:r>
              <a:rPr lang="en-GB" sz="1200" dirty="0" smtClean="0">
                <a:latin typeface="Century Gothic" panose="020B0502020202020204" pitchFamily="34" charset="0"/>
              </a:rPr>
              <a:t>There are a few problems such as they are expensive when they break down, it costs money to maintain and they do ruin on power so they cost in power.</a:t>
            </a:r>
          </a:p>
          <a:p>
            <a:r>
              <a:rPr lang="en-GB" sz="1200" dirty="0" smtClean="0">
                <a:latin typeface="Century Gothic" panose="020B0502020202020204" pitchFamily="34" charset="0"/>
              </a:rPr>
              <a:t>You will mainly see them in shopping centres.</a:t>
            </a:r>
            <a:endParaRPr lang="en-GB" sz="1200" dirty="0">
              <a:latin typeface="Century Gothic" panose="020B0502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850" t="4384" r="28965" b="4510"/>
          <a:stretch/>
        </p:blipFill>
        <p:spPr>
          <a:xfrm>
            <a:off x="6026651" y="3793166"/>
            <a:ext cx="1128583" cy="2952867"/>
          </a:xfrm>
          <a:prstGeom prst="rect">
            <a:avLst/>
          </a:prstGeom>
          <a:effectLst>
            <a:softEdge rad="88900"/>
          </a:effectLst>
        </p:spPr>
      </p:pic>
      <p:sp>
        <p:nvSpPr>
          <p:cNvPr id="5" name="TextBox 4"/>
          <p:cNvSpPr txBox="1"/>
          <p:nvPr/>
        </p:nvSpPr>
        <p:spPr>
          <a:xfrm>
            <a:off x="7155234" y="5708822"/>
            <a:ext cx="2331308" cy="830997"/>
          </a:xfrm>
          <a:prstGeom prst="rect">
            <a:avLst/>
          </a:prstGeom>
          <a:noFill/>
        </p:spPr>
        <p:txBody>
          <a:bodyPr wrap="square" rtlCol="0">
            <a:spAutoFit/>
          </a:bodyPr>
          <a:lstStyle/>
          <a:p>
            <a:pPr algn="ctr"/>
            <a:r>
              <a:rPr lang="en-GB" sz="1200" dirty="0" smtClean="0">
                <a:latin typeface="Century Gothic" panose="020B0502020202020204" pitchFamily="34" charset="0"/>
              </a:rPr>
              <a:t>This is a picture of a information kiosks. Which are usually found in places like shopping centres or airports.</a:t>
            </a:r>
            <a:endParaRPr lang="en-GB" sz="1200" dirty="0">
              <a:latin typeface="Century Gothic" panose="020B0502020202020204" pitchFamily="34" charset="0"/>
            </a:endParaRPr>
          </a:p>
        </p:txBody>
      </p:sp>
    </p:spTree>
    <p:extLst>
      <p:ext uri="{BB962C8B-B14F-4D97-AF65-F5344CB8AC3E}">
        <p14:creationId xmlns:p14="http://schemas.microsoft.com/office/powerpoint/2010/main" val="188067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Interactive media formats</a:t>
            </a:r>
            <a:endParaRPr lang="en-GB" u="sng" dirty="0"/>
          </a:p>
        </p:txBody>
      </p:sp>
      <p:sp>
        <p:nvSpPr>
          <p:cNvPr id="3" name="Content Placeholder 2"/>
          <p:cNvSpPr>
            <a:spLocks noGrp="1"/>
          </p:cNvSpPr>
          <p:nvPr>
            <p:ph idx="1"/>
          </p:nvPr>
        </p:nvSpPr>
        <p:spPr/>
        <p:txBody>
          <a:bodyPr/>
          <a:lstStyle/>
          <a:p>
            <a:r>
              <a:rPr lang="en-GB" sz="1200" u="sng" dirty="0" smtClean="0">
                <a:latin typeface="Century Gothic" panose="020B0502020202020204" pitchFamily="34" charset="0"/>
              </a:rPr>
              <a:t>Presentations</a:t>
            </a:r>
          </a:p>
          <a:p>
            <a:r>
              <a:rPr lang="en-GB" sz="1200" dirty="0" smtClean="0">
                <a:latin typeface="Century Gothic" panose="020B0502020202020204" pitchFamily="34" charset="0"/>
              </a:rPr>
              <a:t>Anyone can create and use a presentation in software's, such as PowerPoint. But it has to be entertaining and interactive with the audience.</a:t>
            </a:r>
            <a:r>
              <a:rPr lang="en-GB" dirty="0" smtClean="0">
                <a:latin typeface="Century Gothic" panose="020B0502020202020204" pitchFamily="34" charset="0"/>
              </a:rPr>
              <a:t> </a:t>
            </a:r>
            <a:r>
              <a:rPr lang="en-GB" sz="1200" dirty="0">
                <a:latin typeface="Century Gothic" panose="020B0502020202020204" pitchFamily="34" charset="0"/>
              </a:rPr>
              <a:t>Y</a:t>
            </a:r>
            <a:r>
              <a:rPr lang="en-GB" sz="1200" dirty="0" smtClean="0">
                <a:latin typeface="Century Gothic" panose="020B0502020202020204" pitchFamily="34" charset="0"/>
              </a:rPr>
              <a:t>ou can add videos and pictures to interest the audience.</a:t>
            </a:r>
          </a:p>
          <a:p>
            <a:r>
              <a:rPr lang="en-GB" sz="1200" dirty="0" smtClean="0">
                <a:latin typeface="Century Gothic" panose="020B0502020202020204" pitchFamily="34" charset="0"/>
              </a:rPr>
              <a:t>Presentations are easy to use and to create, The files are not too big and there is range of images, text, sound and video. </a:t>
            </a:r>
            <a:r>
              <a:rPr lang="en-GB" sz="1200" dirty="0">
                <a:latin typeface="Century Gothic" panose="020B0502020202020204" pitchFamily="34" charset="0"/>
              </a:rPr>
              <a:t>But they </a:t>
            </a:r>
            <a:r>
              <a:rPr lang="en-GB" sz="1200" dirty="0" smtClean="0">
                <a:latin typeface="Century Gothic" panose="020B0502020202020204" pitchFamily="34" charset="0"/>
              </a:rPr>
              <a:t>are not to advanced and can’t have interactive games.</a:t>
            </a:r>
          </a:p>
          <a:p>
            <a:endParaRPr lang="en-GB" sz="1200" dirty="0" smtClean="0">
              <a:latin typeface="Century Gothic" panose="020B0502020202020204" pitchFamily="34" charset="0"/>
            </a:endParaRPr>
          </a:p>
          <a:p>
            <a:endParaRPr lang="en-GB" sz="1200" dirty="0" smtClean="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873211" y="3911600"/>
            <a:ext cx="4516434" cy="20469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513" y="4282997"/>
            <a:ext cx="1819573" cy="1786821"/>
          </a:xfrm>
          <a:prstGeom prst="rect">
            <a:avLst/>
          </a:prstGeom>
        </p:spPr>
      </p:pic>
      <p:sp>
        <p:nvSpPr>
          <p:cNvPr id="6" name="TextBox 5"/>
          <p:cNvSpPr txBox="1"/>
          <p:nvPr/>
        </p:nvSpPr>
        <p:spPr>
          <a:xfrm>
            <a:off x="1731911" y="6069818"/>
            <a:ext cx="2799034" cy="646331"/>
          </a:xfrm>
          <a:prstGeom prst="rect">
            <a:avLst/>
          </a:prstGeom>
          <a:noFill/>
        </p:spPr>
        <p:txBody>
          <a:bodyPr wrap="square" rtlCol="0">
            <a:spAutoFit/>
          </a:bodyPr>
          <a:lstStyle/>
          <a:p>
            <a:pPr algn="ctr"/>
            <a:r>
              <a:rPr lang="en-GB" sz="1200" dirty="0" smtClean="0">
                <a:latin typeface="Century Gothic" panose="020B0502020202020204" pitchFamily="34" charset="0"/>
              </a:rPr>
              <a:t>This is a basic PowerPoint presentation before you have edited and put information in.</a:t>
            </a:r>
            <a:endParaRPr lang="en-GB" sz="1200" dirty="0">
              <a:latin typeface="Century Gothic" panose="020B0502020202020204" pitchFamily="34" charset="0"/>
            </a:endParaRPr>
          </a:p>
        </p:txBody>
      </p:sp>
      <p:sp>
        <p:nvSpPr>
          <p:cNvPr id="7" name="TextBox 6"/>
          <p:cNvSpPr txBox="1"/>
          <p:nvPr/>
        </p:nvSpPr>
        <p:spPr>
          <a:xfrm>
            <a:off x="5964195" y="6041362"/>
            <a:ext cx="2388973" cy="461665"/>
          </a:xfrm>
          <a:prstGeom prst="rect">
            <a:avLst/>
          </a:prstGeom>
          <a:noFill/>
        </p:spPr>
        <p:txBody>
          <a:bodyPr wrap="square" rtlCol="0">
            <a:spAutoFit/>
          </a:bodyPr>
          <a:lstStyle/>
          <a:p>
            <a:pPr algn="ctr"/>
            <a:r>
              <a:rPr lang="en-GB" sz="1200" dirty="0" smtClean="0">
                <a:latin typeface="Century Gothic" panose="020B0502020202020204" pitchFamily="34" charset="0"/>
              </a:rPr>
              <a:t>This is the logo of Microsoft PowerPoint.</a:t>
            </a:r>
            <a:endParaRPr lang="en-GB" dirty="0">
              <a:latin typeface="Century Gothic" panose="020B0502020202020204" pitchFamily="34" charset="0"/>
            </a:endParaRPr>
          </a:p>
        </p:txBody>
      </p:sp>
    </p:spTree>
    <p:extLst>
      <p:ext uri="{BB962C8B-B14F-4D97-AF65-F5344CB8AC3E}">
        <p14:creationId xmlns:p14="http://schemas.microsoft.com/office/powerpoint/2010/main" val="294305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Interactive media formats</a:t>
            </a:r>
            <a:endParaRPr lang="en-GB" u="sng" dirty="0"/>
          </a:p>
        </p:txBody>
      </p:sp>
      <p:sp>
        <p:nvSpPr>
          <p:cNvPr id="3" name="Content Placeholder 2"/>
          <p:cNvSpPr>
            <a:spLocks noGrp="1"/>
          </p:cNvSpPr>
          <p:nvPr>
            <p:ph idx="1"/>
          </p:nvPr>
        </p:nvSpPr>
        <p:spPr/>
        <p:txBody>
          <a:bodyPr/>
          <a:lstStyle/>
          <a:p>
            <a:r>
              <a:rPr lang="en-GB" sz="1200" u="sng" dirty="0" smtClean="0">
                <a:latin typeface="Century Gothic" panose="020B0502020202020204" pitchFamily="34" charset="0"/>
              </a:rPr>
              <a:t>Interactive TV</a:t>
            </a:r>
            <a:endParaRPr lang="en-GB" sz="1200" dirty="0">
              <a:latin typeface="Century Gothic" panose="020B0502020202020204" pitchFamily="34" charset="0"/>
            </a:endParaRPr>
          </a:p>
          <a:p>
            <a:r>
              <a:rPr lang="en-GB" sz="1200" dirty="0" smtClean="0">
                <a:latin typeface="Century Gothic" panose="020B0502020202020204" pitchFamily="34" charset="0"/>
              </a:rPr>
              <a:t>Interactive television is uses techniques that allows users to interact with a program as well as watching them. It is when you watch programs like the X-Factor when you can vote on how good people’s singing is.</a:t>
            </a:r>
          </a:p>
          <a:p>
            <a:r>
              <a:rPr lang="en-GB" sz="1200" dirty="0" smtClean="0">
                <a:latin typeface="Century Gothic" panose="020B0502020202020204" pitchFamily="34" charset="0"/>
              </a:rPr>
              <a:t>The interactive television feature is good for a bit of fun and for the audience’s entertainment.</a:t>
            </a:r>
          </a:p>
          <a:p>
            <a:r>
              <a:rPr lang="en-GB" sz="1200" dirty="0" smtClean="0">
                <a:latin typeface="Century Gothic" panose="020B0502020202020204" pitchFamily="34" charset="0"/>
              </a:rPr>
              <a:t>The Apple TV is a interactive television as you have to interact with it. </a:t>
            </a:r>
          </a:p>
        </p:txBody>
      </p:sp>
      <p:pic>
        <p:nvPicPr>
          <p:cNvPr id="4" name="Picture 3"/>
          <p:cNvPicPr>
            <a:picLocks noChangeAspect="1"/>
          </p:cNvPicPr>
          <p:nvPr/>
        </p:nvPicPr>
        <p:blipFill rotWithShape="1">
          <a:blip r:embed="rId2"/>
          <a:srcRect l="11163" t="4616" r="16558" b="5089"/>
          <a:stretch/>
        </p:blipFill>
        <p:spPr>
          <a:xfrm>
            <a:off x="1057758" y="3812974"/>
            <a:ext cx="3498743" cy="2458577"/>
          </a:xfrm>
          <a:prstGeom prst="rect">
            <a:avLst/>
          </a:prstGeom>
          <a:effectLst>
            <a:softEdge rad="15240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693" t="7658" r="5520" b="7944"/>
          <a:stretch/>
        </p:blipFill>
        <p:spPr>
          <a:xfrm>
            <a:off x="5378281" y="3812974"/>
            <a:ext cx="3073940" cy="2114444"/>
          </a:xfrm>
          <a:prstGeom prst="rect">
            <a:avLst/>
          </a:prstGeom>
        </p:spPr>
      </p:pic>
      <p:sp>
        <p:nvSpPr>
          <p:cNvPr id="6" name="TextBox 5"/>
          <p:cNvSpPr txBox="1"/>
          <p:nvPr/>
        </p:nvSpPr>
        <p:spPr>
          <a:xfrm>
            <a:off x="1202724" y="6271551"/>
            <a:ext cx="2965622" cy="461665"/>
          </a:xfrm>
          <a:prstGeom prst="rect">
            <a:avLst/>
          </a:prstGeom>
          <a:noFill/>
        </p:spPr>
        <p:txBody>
          <a:bodyPr wrap="square" rtlCol="0">
            <a:spAutoFit/>
          </a:bodyPr>
          <a:lstStyle/>
          <a:p>
            <a:pPr algn="ctr"/>
            <a:r>
              <a:rPr lang="en-GB" sz="1200" dirty="0" smtClean="0">
                <a:latin typeface="Century Gothic" panose="020B0502020202020204" pitchFamily="34" charset="0"/>
              </a:rPr>
              <a:t>This is an example of a sports interactive channel</a:t>
            </a:r>
            <a:endParaRPr lang="en-GB" sz="1200" dirty="0">
              <a:latin typeface="Century Gothic" panose="020B0502020202020204" pitchFamily="34" charset="0"/>
            </a:endParaRPr>
          </a:p>
        </p:txBody>
      </p:sp>
      <p:sp>
        <p:nvSpPr>
          <p:cNvPr id="7" name="TextBox 6"/>
          <p:cNvSpPr txBox="1"/>
          <p:nvPr/>
        </p:nvSpPr>
        <p:spPr>
          <a:xfrm>
            <a:off x="5815914" y="6027003"/>
            <a:ext cx="2487827" cy="830997"/>
          </a:xfrm>
          <a:prstGeom prst="rect">
            <a:avLst/>
          </a:prstGeom>
          <a:noFill/>
        </p:spPr>
        <p:txBody>
          <a:bodyPr wrap="square" rtlCol="0">
            <a:spAutoFit/>
          </a:bodyPr>
          <a:lstStyle/>
          <a:p>
            <a:r>
              <a:rPr lang="en-GB" sz="1200" dirty="0" smtClean="0">
                <a:latin typeface="Century Gothic" panose="020B0502020202020204" pitchFamily="34" charset="0"/>
              </a:rPr>
              <a:t>This is a picture of the Apple TV homepage, you can watch YouTube, Netflix, sky sports, etc. through this TV.</a:t>
            </a:r>
            <a:endParaRPr lang="en-GB" sz="1200" dirty="0">
              <a:latin typeface="Century Gothic" panose="020B0502020202020204" pitchFamily="34" charset="0"/>
            </a:endParaRPr>
          </a:p>
        </p:txBody>
      </p:sp>
    </p:spTree>
    <p:extLst>
      <p:ext uri="{BB962C8B-B14F-4D97-AF65-F5344CB8AC3E}">
        <p14:creationId xmlns:p14="http://schemas.microsoft.com/office/powerpoint/2010/main" val="2915261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Interactive media formats</a:t>
            </a:r>
            <a:endParaRPr lang="en-GB" u="sng"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Handheld devices</a:t>
            </a:r>
            <a:endParaRPr lang="en-GB" sz="1200" dirty="0" smtClean="0">
              <a:latin typeface="Century Gothic" panose="020B0502020202020204" pitchFamily="34" charset="0"/>
            </a:endParaRPr>
          </a:p>
          <a:p>
            <a:r>
              <a:rPr lang="en-GB" sz="1200" dirty="0" smtClean="0">
                <a:latin typeface="Century Gothic" panose="020B0502020202020204" pitchFamily="34" charset="0"/>
              </a:rPr>
              <a:t>Devices such as IPhones, Blackberries and Windows phones all use different types of interactive media. The development is being created all the time, this means that it is being advanced for gaming, cameras and video quality.</a:t>
            </a:r>
          </a:p>
          <a:p>
            <a:r>
              <a:rPr lang="en-GB" sz="1200" dirty="0" smtClean="0">
                <a:latin typeface="Century Gothic" panose="020B0502020202020204" pitchFamily="34" charset="0"/>
              </a:rPr>
              <a:t>The handheld devices can sometimes look bad and cheep, this can make the manufacture seem as if they have bought out a phone that is not good.</a:t>
            </a:r>
          </a:p>
          <a:p>
            <a:r>
              <a:rPr lang="en-GB" sz="1200" dirty="0" smtClean="0">
                <a:latin typeface="Century Gothic" panose="020B0502020202020204" pitchFamily="34" charset="0"/>
              </a:rPr>
              <a:t>With these devices you get a limited storage space but they sometimes can upgradeable, this can mean that you may not be able to downloads some games or videos as they have a high storage space.</a:t>
            </a:r>
          </a:p>
          <a:p>
            <a:endParaRPr lang="en-GB" sz="1200" dirty="0">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12" y="4407243"/>
            <a:ext cx="3343230" cy="2368121"/>
          </a:xfrm>
          <a:prstGeom prst="rect">
            <a:avLst/>
          </a:prstGeom>
        </p:spPr>
      </p:pic>
      <p:pic>
        <p:nvPicPr>
          <p:cNvPr id="5" name="Picture 4"/>
          <p:cNvPicPr>
            <a:picLocks noChangeAspect="1"/>
          </p:cNvPicPr>
          <p:nvPr/>
        </p:nvPicPr>
        <p:blipFill rotWithShape="1">
          <a:blip r:embed="rId4"/>
          <a:srcRect l="28958" r="28631"/>
          <a:stretch/>
        </p:blipFill>
        <p:spPr>
          <a:xfrm>
            <a:off x="4020564" y="4744705"/>
            <a:ext cx="1062682" cy="1879257"/>
          </a:xfrm>
          <a:prstGeom prst="rect">
            <a:avLst/>
          </a:prstGeom>
          <a:effectLst>
            <a:softEdge rad="1270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968" y="4821919"/>
            <a:ext cx="2484213" cy="1953445"/>
          </a:xfrm>
          <a:prstGeom prst="rect">
            <a:avLst/>
          </a:prstGeom>
        </p:spPr>
      </p:pic>
      <p:sp>
        <p:nvSpPr>
          <p:cNvPr id="6" name="TextBox 5"/>
          <p:cNvSpPr txBox="1"/>
          <p:nvPr/>
        </p:nvSpPr>
        <p:spPr>
          <a:xfrm>
            <a:off x="8443784" y="5378555"/>
            <a:ext cx="3031524" cy="954107"/>
          </a:xfrm>
          <a:prstGeom prst="rect">
            <a:avLst/>
          </a:prstGeom>
          <a:noFill/>
        </p:spPr>
        <p:txBody>
          <a:bodyPr wrap="square" rtlCol="0">
            <a:spAutoFit/>
          </a:bodyPr>
          <a:lstStyle/>
          <a:p>
            <a:r>
              <a:rPr lang="en-GB" sz="1400" dirty="0" smtClean="0"/>
              <a:t>These are pictures of Apple IPhone 6 plus, 6, 5s and 5c (left). The blackberry (middle) and a range of windows phone.</a:t>
            </a:r>
          </a:p>
        </p:txBody>
      </p:sp>
    </p:spTree>
    <p:extLst>
      <p:ext uri="{BB962C8B-B14F-4D97-AF65-F5344CB8AC3E}">
        <p14:creationId xmlns:p14="http://schemas.microsoft.com/office/powerpoint/2010/main" val="2002219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Assets of interactive media </a:t>
            </a:r>
            <a:endParaRPr lang="en-GB" u="sng"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Sound</a:t>
            </a:r>
            <a:endParaRPr lang="en-GB" sz="1200" dirty="0" smtClean="0">
              <a:latin typeface="Century Gothic" panose="020B0502020202020204" pitchFamily="34" charset="0"/>
            </a:endParaRPr>
          </a:p>
          <a:p>
            <a:r>
              <a:rPr lang="en-GB" sz="1200" dirty="0" smtClean="0">
                <a:latin typeface="Century Gothic" panose="020B0502020202020204" pitchFamily="34" charset="0"/>
              </a:rPr>
              <a:t>The sound can be used for aesthetics and can also be used to alert different people. </a:t>
            </a:r>
          </a:p>
          <a:p>
            <a:r>
              <a:rPr lang="en-GB" sz="1200" dirty="0" smtClean="0">
                <a:latin typeface="Century Gothic" panose="020B0502020202020204" pitchFamily="34" charset="0"/>
              </a:rPr>
              <a:t>Sound can be used for games as it can be used to create and add intense, and tension. This can make the player/ user more scared. This can be good when you are  horror game creator as you want there to be a lot of tension , before a scare.</a:t>
            </a:r>
          </a:p>
          <a:p>
            <a:r>
              <a:rPr lang="en-GB" sz="1200" dirty="0" smtClean="0">
                <a:latin typeface="Century Gothic" panose="020B0502020202020204" pitchFamily="34" charset="0"/>
              </a:rPr>
              <a:t>Sound can also be used for alerts for texts or calls on a phone, This will then inform the person of any updates, or important meetings.</a:t>
            </a:r>
          </a:p>
          <a:p>
            <a:r>
              <a:rPr lang="en-GB" sz="1200" dirty="0" smtClean="0">
                <a:latin typeface="Century Gothic" panose="020B0502020202020204" pitchFamily="34" charset="0"/>
              </a:rPr>
              <a:t>A personal computer will generate different dull noises to alert you of any viruses or error messages.</a:t>
            </a:r>
          </a:p>
          <a:p>
            <a:r>
              <a:rPr lang="en-GB" sz="1200" dirty="0" smtClean="0">
                <a:latin typeface="Century Gothic" panose="020B0502020202020204" pitchFamily="34" charset="0"/>
              </a:rPr>
              <a:t>Some online marketing use sound to make you feel more engaged, so when you get a cursor that goes on the top of the banner you will get a sound.</a:t>
            </a:r>
            <a:endParaRPr lang="en-GB" sz="1200" dirty="0">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676" y="4588467"/>
            <a:ext cx="2525151" cy="1930997"/>
          </a:xfrm>
          <a:prstGeom prst="rect">
            <a:avLst/>
          </a:prstGeom>
          <a:effectLst>
            <a:softEdge rad="114300"/>
          </a:effectLst>
        </p:spPr>
      </p:pic>
      <p:sp>
        <p:nvSpPr>
          <p:cNvPr id="4" name="TextBox 3"/>
          <p:cNvSpPr txBox="1"/>
          <p:nvPr/>
        </p:nvSpPr>
        <p:spPr>
          <a:xfrm>
            <a:off x="2641186" y="6178378"/>
            <a:ext cx="2207740" cy="307777"/>
          </a:xfrm>
          <a:prstGeom prst="rect">
            <a:avLst/>
          </a:prstGeom>
          <a:noFill/>
        </p:spPr>
        <p:txBody>
          <a:bodyPr wrap="square" rtlCol="0">
            <a:spAutoFit/>
          </a:bodyPr>
          <a:lstStyle/>
          <a:p>
            <a:r>
              <a:rPr lang="en-GB" sz="1400" dirty="0" smtClean="0"/>
              <a:t>Picture of Sound Asset</a:t>
            </a:r>
            <a:endParaRPr lang="en-GB" sz="1400" dirty="0"/>
          </a:p>
        </p:txBody>
      </p:sp>
    </p:spTree>
    <p:extLst>
      <p:ext uri="{BB962C8B-B14F-4D97-AF65-F5344CB8AC3E}">
        <p14:creationId xmlns:p14="http://schemas.microsoft.com/office/powerpoint/2010/main" val="6345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Authoring</a:t>
            </a:r>
            <a:r>
              <a:rPr lang="en-GB" dirty="0" smtClean="0"/>
              <a:t> </a:t>
            </a:r>
            <a:endParaRPr lang="en-GB" dirty="0"/>
          </a:p>
        </p:txBody>
      </p:sp>
      <p:sp>
        <p:nvSpPr>
          <p:cNvPr id="3" name="Content Placeholder 2"/>
          <p:cNvSpPr>
            <a:spLocks noGrp="1"/>
          </p:cNvSpPr>
          <p:nvPr>
            <p:ph idx="1"/>
          </p:nvPr>
        </p:nvSpPr>
        <p:spPr>
          <a:xfrm>
            <a:off x="677334" y="1838325"/>
            <a:ext cx="8596668" cy="4203038"/>
          </a:xfrm>
        </p:spPr>
        <p:txBody>
          <a:bodyPr>
            <a:normAutofit/>
          </a:bodyPr>
          <a:lstStyle/>
          <a:p>
            <a:r>
              <a:rPr lang="en-GB" sz="1300" b="1" u="sng" dirty="0" smtClean="0">
                <a:latin typeface="Century Gothic" panose="020B0502020202020204" pitchFamily="34" charset="0"/>
                <a:ea typeface="Adobe Fan Heiti Std B" panose="020B0700000000000000" pitchFamily="34" charset="-128"/>
                <a:cs typeface="Arial" panose="020B0604020202020204" pitchFamily="34" charset="0"/>
              </a:rPr>
              <a:t>Authoring Definition:</a:t>
            </a:r>
          </a:p>
          <a:p>
            <a:r>
              <a:rPr lang="en-GB" sz="1300" dirty="0" smtClean="0">
                <a:latin typeface="Century Gothic" panose="020B0502020202020204" pitchFamily="34" charset="0"/>
                <a:ea typeface="Adobe Fan Heiti Std B" panose="020B0700000000000000" pitchFamily="34" charset="-128"/>
                <a:cs typeface="Arial" panose="020B0604020202020204" pitchFamily="34" charset="0"/>
              </a:rPr>
              <a:t>Interactive media authoring is a way of using a programs output that then depends on the users input which will then determine the programs output . It also refers to services and products that are on. </a:t>
            </a:r>
            <a:r>
              <a:rPr lang="en-GB" sz="1300" dirty="0">
                <a:latin typeface="Century Gothic" panose="020B0502020202020204" pitchFamily="34" charset="0"/>
                <a:ea typeface="Adobe Fan Heiti Std B" panose="020B0700000000000000" pitchFamily="34" charset="-128"/>
              </a:rPr>
              <a:t>Multimedia authoring is usually only used on </a:t>
            </a:r>
            <a:r>
              <a:rPr lang="en-GB" sz="1300" dirty="0" smtClean="0">
                <a:latin typeface="Century Gothic" panose="020B0502020202020204" pitchFamily="34" charset="0"/>
                <a:ea typeface="Adobe Fan Heiti Std B" panose="020B0700000000000000" pitchFamily="34" charset="-128"/>
              </a:rPr>
              <a:t>audio visual </a:t>
            </a:r>
            <a:r>
              <a:rPr lang="en-GB" sz="1300" dirty="0">
                <a:latin typeface="Century Gothic" panose="020B0502020202020204" pitchFamily="34" charset="0"/>
                <a:ea typeface="Adobe Fan Heiti Std B" panose="020B0700000000000000" pitchFamily="34" charset="-128"/>
              </a:rPr>
              <a:t>DVDs and not on music </a:t>
            </a:r>
            <a:r>
              <a:rPr lang="en-GB" sz="1300" dirty="0" smtClean="0">
                <a:latin typeface="Century Gothic" panose="020B0502020202020204" pitchFamily="34" charset="0"/>
                <a:ea typeface="Adobe Fan Heiti Std B" panose="020B0700000000000000" pitchFamily="34" charset="-128"/>
              </a:rPr>
              <a:t>disks.</a:t>
            </a:r>
            <a:endParaRPr lang="en-GB" sz="1300" dirty="0" smtClean="0">
              <a:latin typeface="Century Gothic" panose="020B0502020202020204" pitchFamily="34" charset="0"/>
              <a:ea typeface="Adobe Fan Heiti Std B" panose="020B0700000000000000" pitchFamily="34" charset="-128"/>
              <a:cs typeface="Arial" panose="020B0604020202020204" pitchFamily="34" charset="0"/>
            </a:endParaRPr>
          </a:p>
          <a:p>
            <a:endParaRPr lang="en-GB" sz="1200" dirty="0">
              <a:latin typeface="Adobe Fan Heiti Std B" panose="020B0700000000000000" pitchFamily="34" charset="-128"/>
              <a:ea typeface="Adobe Fan Heiti Std B" panose="020B0700000000000000" pitchFamily="34" charset="-128"/>
              <a:cs typeface="Arial" panose="020B0604020202020204" pitchFamily="34" charset="0"/>
            </a:endParaRPr>
          </a:p>
          <a:p>
            <a:endParaRPr lang="en-GB" sz="1200" dirty="0" smtClean="0">
              <a:latin typeface="Adobe Fan Heiti Std B" panose="020B0700000000000000" pitchFamily="34" charset="-128"/>
              <a:ea typeface="Adobe Fan Heiti Std B" panose="020B0700000000000000" pitchFamily="34" charset="-128"/>
              <a:cs typeface="Arial" panose="020B0604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929" t="8433" r="6085" b="15175"/>
          <a:stretch/>
        </p:blipFill>
        <p:spPr>
          <a:xfrm>
            <a:off x="972065" y="4786184"/>
            <a:ext cx="4374292" cy="1268627"/>
          </a:xfrm>
          <a:prstGeom prst="rect">
            <a:avLst/>
          </a:prstGeom>
          <a:effectLst>
            <a:softEdge rad="127000"/>
          </a:effectLst>
        </p:spPr>
      </p:pic>
      <p:sp>
        <p:nvSpPr>
          <p:cNvPr id="5" name="TextBox 4"/>
          <p:cNvSpPr txBox="1"/>
          <p:nvPr/>
        </p:nvSpPr>
        <p:spPr>
          <a:xfrm>
            <a:off x="5239266" y="5511114"/>
            <a:ext cx="2133600" cy="646331"/>
          </a:xfrm>
          <a:prstGeom prst="rect">
            <a:avLst/>
          </a:prstGeom>
          <a:noFill/>
        </p:spPr>
        <p:txBody>
          <a:bodyPr wrap="square" rtlCol="0">
            <a:spAutoFit/>
          </a:bodyPr>
          <a:lstStyle/>
          <a:p>
            <a:pPr algn="ctr"/>
            <a:r>
              <a:rPr lang="en-GB" sz="1200" dirty="0" smtClean="0">
                <a:latin typeface="Century Gothic" panose="020B0502020202020204" pitchFamily="34" charset="0"/>
              </a:rPr>
              <a:t>This is a picture of authoring in interactive media</a:t>
            </a:r>
            <a:endParaRPr lang="en-GB" sz="1200" dirty="0">
              <a:latin typeface="Century Gothic" panose="020B0502020202020204" pitchFamily="34" charset="0"/>
            </a:endParaRPr>
          </a:p>
        </p:txBody>
      </p:sp>
    </p:spTree>
    <p:extLst>
      <p:ext uri="{BB962C8B-B14F-4D97-AF65-F5344CB8AC3E}">
        <p14:creationId xmlns:p14="http://schemas.microsoft.com/office/powerpoint/2010/main" val="218293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Assets of interactive media</a:t>
            </a:r>
            <a:endParaRPr lang="en-GB" u="sng"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Text</a:t>
            </a:r>
          </a:p>
          <a:p>
            <a:r>
              <a:rPr lang="en-GB" sz="1200" dirty="0" smtClean="0">
                <a:latin typeface="Century Gothic" panose="020B0502020202020204" pitchFamily="34" charset="0"/>
              </a:rPr>
              <a:t>Text is used a lot in interactive media from menus to in-game.</a:t>
            </a:r>
          </a:p>
          <a:p>
            <a:r>
              <a:rPr lang="en-GB" sz="1200" dirty="0" smtClean="0">
                <a:latin typeface="Century Gothic" panose="020B0502020202020204" pitchFamily="34" charset="0"/>
              </a:rPr>
              <a:t>Text is used in options menu as they can help you to change sounds and sound effects. This can inform them on how to do this.</a:t>
            </a:r>
          </a:p>
          <a:p>
            <a:r>
              <a:rPr lang="en-GB" sz="1200" dirty="0" smtClean="0">
                <a:latin typeface="Century Gothic" panose="020B0502020202020204" pitchFamily="34" charset="0"/>
              </a:rPr>
              <a:t>Text is also used in tutorials as it will help you out in games or in everyday life, e.g. Cook books</a:t>
            </a:r>
          </a:p>
          <a:p>
            <a:r>
              <a:rPr lang="en-GB" sz="1200" dirty="0" smtClean="0">
                <a:latin typeface="Century Gothic" panose="020B0502020202020204" pitchFamily="34" charset="0"/>
              </a:rPr>
              <a:t>Text is used to help you if you have hearing problems, it is done through subtitles. This can help through story-based games.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668" y="4250662"/>
            <a:ext cx="3429000" cy="1790700"/>
          </a:xfrm>
          <a:prstGeom prst="rect">
            <a:avLst/>
          </a:prstGeom>
          <a:effectLst>
            <a:softEdge rad="215900"/>
          </a:effectLst>
        </p:spPr>
      </p:pic>
      <p:sp>
        <p:nvSpPr>
          <p:cNvPr id="4" name="TextBox 3"/>
          <p:cNvSpPr txBox="1"/>
          <p:nvPr/>
        </p:nvSpPr>
        <p:spPr>
          <a:xfrm>
            <a:off x="1897805" y="5887473"/>
            <a:ext cx="2726725" cy="276999"/>
          </a:xfrm>
          <a:prstGeom prst="rect">
            <a:avLst/>
          </a:prstGeom>
          <a:noFill/>
        </p:spPr>
        <p:txBody>
          <a:bodyPr wrap="square" rtlCol="0">
            <a:spAutoFit/>
          </a:bodyPr>
          <a:lstStyle/>
          <a:p>
            <a:pPr algn="ctr"/>
            <a:r>
              <a:rPr lang="en-GB" sz="1200" dirty="0" smtClean="0">
                <a:latin typeface="Century Gothic" panose="020B0502020202020204" pitchFamily="34" charset="0"/>
              </a:rPr>
              <a:t>Picture of a Text asset </a:t>
            </a:r>
            <a:endParaRPr lang="en-GB" sz="1200" dirty="0">
              <a:latin typeface="Century Gothic" panose="020B0502020202020204" pitchFamily="34" charset="0"/>
            </a:endParaRPr>
          </a:p>
        </p:txBody>
      </p:sp>
    </p:spTree>
    <p:extLst>
      <p:ext uri="{BB962C8B-B14F-4D97-AF65-F5344CB8AC3E}">
        <p14:creationId xmlns:p14="http://schemas.microsoft.com/office/powerpoint/2010/main" val="1503867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Assets of interactive media</a:t>
            </a:r>
            <a:endParaRPr lang="en-GB" u="sng" dirty="0"/>
          </a:p>
        </p:txBody>
      </p:sp>
      <p:sp>
        <p:nvSpPr>
          <p:cNvPr id="3" name="Content Placeholder 2"/>
          <p:cNvSpPr>
            <a:spLocks noGrp="1"/>
          </p:cNvSpPr>
          <p:nvPr>
            <p:ph idx="1"/>
          </p:nvPr>
        </p:nvSpPr>
        <p:spPr>
          <a:xfrm>
            <a:off x="677334" y="1769273"/>
            <a:ext cx="8596668" cy="3880773"/>
          </a:xfrm>
        </p:spPr>
        <p:txBody>
          <a:bodyPr vert="horz" lIns="91440" tIns="45720" rIns="91440" bIns="45720" rtlCol="0" anchor="t">
            <a:normAutofit/>
          </a:bodyPr>
          <a:lstStyle/>
          <a:p>
            <a:r>
              <a:rPr lang="en-GB" sz="1200" u="sng" dirty="0" smtClean="0">
                <a:latin typeface="Century Gothic" panose="020B0502020202020204" pitchFamily="34" charset="0"/>
              </a:rPr>
              <a:t>Video</a:t>
            </a:r>
            <a:endParaRPr lang="en-GB" sz="1200" u="sng" dirty="0">
              <a:latin typeface="Century Gothic" panose="020B0502020202020204" pitchFamily="34" charset="0"/>
            </a:endParaRPr>
          </a:p>
          <a:p>
            <a:r>
              <a:rPr lang="en-GB" sz="1200" dirty="0" smtClean="0">
                <a:latin typeface="Century Gothic" panose="020B0502020202020204" pitchFamily="34" charset="0"/>
              </a:rPr>
              <a:t>Video games can included different starting and ending clips this can depend on the story paths that you choose.</a:t>
            </a:r>
            <a:endParaRPr lang="en-GB" sz="1200" dirty="0">
              <a:latin typeface="Century Gothic" panose="020B0502020202020204" pitchFamily="34" charset="0"/>
            </a:endParaRPr>
          </a:p>
          <a:p>
            <a:r>
              <a:rPr lang="en-GB" sz="1200" dirty="0" smtClean="0">
                <a:latin typeface="Century Gothic" panose="020B0502020202020204" pitchFamily="34" charset="0"/>
              </a:rPr>
              <a:t>Videos can be used in online streaming and in apps, they can be for adverts and also YouTube, this is a big online video source. There are other streaming services such as Twitch Livestreaming.</a:t>
            </a:r>
            <a:endParaRPr lang="en-GB" sz="1200" dirty="0">
              <a:latin typeface="Century Gothic" panose="020B0502020202020204" pitchFamily="34" charset="0"/>
            </a:endParaRPr>
          </a:p>
          <a:p>
            <a:r>
              <a:rPr lang="en-GB" sz="1200" dirty="0" smtClean="0">
                <a:latin typeface="Century Gothic" panose="020B0502020202020204" pitchFamily="34" charset="0"/>
              </a:rPr>
              <a:t>Videos can be made through software's such as Adobe PremierPro and basic programs such as Windows Movie Maker and AVS video editor 7.</a:t>
            </a:r>
            <a:endParaRPr lang="en-GB" sz="1200" dirty="0">
              <a:latin typeface="Century Gothic" panose="020B0502020202020204" pitchFamily="34" charset="0"/>
            </a:endParaRPr>
          </a:p>
          <a:p>
            <a:r>
              <a:rPr lang="en-GB" sz="1200" dirty="0" smtClean="0">
                <a:latin typeface="Century Gothic" panose="020B0502020202020204" pitchFamily="34" charset="0"/>
              </a:rPr>
              <a:t>Some virtual worlds can implement videos in different ways. Sony’s PlayStation home page like the picture below can help  allow you to buy and watch movies </a:t>
            </a:r>
            <a:r>
              <a:rPr lang="en-GB" sz="1200" dirty="0">
                <a:latin typeface="Century Gothic" panose="020B0502020202020204" pitchFamily="34" charset="0"/>
              </a:rPr>
              <a:t>and games </a:t>
            </a:r>
            <a:r>
              <a:rPr lang="en-GB" sz="1200" dirty="0" smtClean="0">
                <a:latin typeface="Century Gothic" panose="020B0502020202020204" pitchFamily="34" charset="0"/>
              </a:rPr>
              <a:t>from a digital world.</a:t>
            </a:r>
            <a:endParaRPr lang="en-GB" sz="1200" dirty="0">
              <a:latin typeface="Century Gothic" panose="020B0502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7314" y="4397752"/>
            <a:ext cx="1787660" cy="13424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587" y="4381339"/>
            <a:ext cx="2415702" cy="1358832"/>
          </a:xfrm>
          <a:prstGeom prst="rect">
            <a:avLst/>
          </a:prstGeom>
          <a:effectLst>
            <a:softEdge rad="1778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515" y="4270486"/>
            <a:ext cx="2540033" cy="1580538"/>
          </a:xfrm>
          <a:prstGeom prst="rect">
            <a:avLst/>
          </a:prstGeom>
        </p:spPr>
      </p:pic>
      <p:sp>
        <p:nvSpPr>
          <p:cNvPr id="6" name="TextBox 5"/>
          <p:cNvSpPr txBox="1"/>
          <p:nvPr/>
        </p:nvSpPr>
        <p:spPr>
          <a:xfrm>
            <a:off x="3629024" y="5811887"/>
            <a:ext cx="2907957" cy="646331"/>
          </a:xfrm>
          <a:prstGeom prst="rect">
            <a:avLst/>
          </a:prstGeom>
          <a:noFill/>
        </p:spPr>
        <p:txBody>
          <a:bodyPr wrap="square" rtlCol="0" anchor="t">
            <a:spAutoFit/>
          </a:bodyPr>
          <a:lstStyle/>
          <a:p>
            <a:pPr algn="ctr"/>
            <a:r>
              <a:rPr lang="en-US" sz="1200" dirty="0">
                <a:latin typeface="Century Gothic"/>
              </a:rPr>
              <a:t>This is the YouTube logo, YouTube is one of the most famous websites for watching videos.</a:t>
            </a:r>
          </a:p>
        </p:txBody>
      </p:sp>
      <p:sp>
        <p:nvSpPr>
          <p:cNvPr id="8" name="TextBox 7"/>
          <p:cNvSpPr txBox="1"/>
          <p:nvPr/>
        </p:nvSpPr>
        <p:spPr>
          <a:xfrm>
            <a:off x="935967" y="5804859"/>
            <a:ext cx="2743200" cy="830997"/>
          </a:xfrm>
          <a:prstGeom prst="rect">
            <a:avLst/>
          </a:prstGeom>
        </p:spPr>
        <p:txBody>
          <a:bodyPr rtlCol="0">
            <a:spAutoFit/>
          </a:bodyPr>
          <a:lstStyle/>
          <a:p>
            <a:pPr algn="ctr"/>
            <a:r>
              <a:rPr lang="en-US" sz="1200">
                <a:latin typeface="Century Gothic"/>
              </a:rPr>
              <a:t>This is the logo of Twitch, This is an online gaming livestreaming service. they have videos in adverts.</a:t>
            </a:r>
            <a:endParaRPr lang="en-US" sz="1200" dirty="0">
              <a:latin typeface="Century Gothic"/>
            </a:endParaRPr>
          </a:p>
        </p:txBody>
      </p:sp>
      <p:sp>
        <p:nvSpPr>
          <p:cNvPr id="9" name="TextBox 8"/>
          <p:cNvSpPr txBox="1"/>
          <p:nvPr/>
        </p:nvSpPr>
        <p:spPr>
          <a:xfrm>
            <a:off x="6419850" y="5783263"/>
            <a:ext cx="3138338" cy="738187"/>
          </a:xfrm>
          <a:prstGeom prst="rect">
            <a:avLst/>
          </a:prstGeom>
        </p:spPr>
        <p:txBody>
          <a:bodyPr rtlCol="0">
            <a:spAutoFit/>
          </a:bodyPr>
          <a:lstStyle/>
          <a:p>
            <a:pPr algn="ctr"/>
            <a:r>
              <a:rPr lang="en-US" sz="1200">
                <a:latin typeface="Century Gothic"/>
              </a:rPr>
              <a:t>This is the Sony PlayStation homepage, where you can buy rent and watch videos.</a:t>
            </a:r>
            <a:r>
              <a:rPr lang="en-US"/>
              <a:t> </a:t>
            </a:r>
            <a:endParaRPr lang="en-US" dirty="0"/>
          </a:p>
        </p:txBody>
      </p:sp>
    </p:spTree>
    <p:extLst>
      <p:ext uri="{BB962C8B-B14F-4D97-AF65-F5344CB8AC3E}">
        <p14:creationId xmlns:p14="http://schemas.microsoft.com/office/powerpoint/2010/main" val="2374723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Assets of interactive media</a:t>
            </a:r>
            <a:endParaRPr lang="en-GB" u="sng" dirty="0"/>
          </a:p>
        </p:txBody>
      </p:sp>
      <p:sp>
        <p:nvSpPr>
          <p:cNvPr id="3" name="Content Placeholder 2"/>
          <p:cNvSpPr>
            <a:spLocks noGrp="1"/>
          </p:cNvSpPr>
          <p:nvPr>
            <p:ph idx="1"/>
          </p:nvPr>
        </p:nvSpPr>
        <p:spPr/>
        <p:txBody>
          <a:bodyPr/>
          <a:lstStyle/>
          <a:p>
            <a:r>
              <a:rPr lang="en-GB" sz="1200" u="sng" dirty="0" smtClean="0">
                <a:latin typeface="Century Gothic" panose="020B0502020202020204" pitchFamily="34" charset="0"/>
              </a:rPr>
              <a:t>Vector graphics</a:t>
            </a:r>
            <a:endParaRPr lang="en-GB" dirty="0" smtClean="0"/>
          </a:p>
          <a:p>
            <a:r>
              <a:rPr lang="en-GB" sz="1200" dirty="0" smtClean="0">
                <a:latin typeface="Century Gothic" panose="020B0502020202020204" pitchFamily="34" charset="0"/>
              </a:rPr>
              <a:t>Vector graphics are created by maths, this calculation can then determine what the picture should look like when resized. This can mean when they are pixelated they don’t lose their quality.</a:t>
            </a:r>
          </a:p>
          <a:p>
            <a:r>
              <a:rPr lang="en-GB" sz="1200" dirty="0" smtClean="0">
                <a:latin typeface="Century Gothic" panose="020B0502020202020204" pitchFamily="34" charset="0"/>
              </a:rPr>
              <a:t>This can be good for logos as they might need to be resized for merchandise or for logos, this meaning they will look good on anything.</a:t>
            </a:r>
          </a:p>
          <a:p>
            <a:r>
              <a:rPr lang="en-GB" sz="1200" dirty="0" smtClean="0">
                <a:latin typeface="Century Gothic" panose="020B0502020202020204" pitchFamily="34" charset="0"/>
              </a:rPr>
              <a:t>In 2D games vector graphics are used for the characters as when they are resized they won’t get pixelated. </a:t>
            </a:r>
          </a:p>
          <a:p>
            <a:r>
              <a:rPr lang="en-GB" sz="1200" dirty="0" smtClean="0">
                <a:latin typeface="Century Gothic" panose="020B0502020202020204" pitchFamily="34" charset="0"/>
              </a:rPr>
              <a:t>These vector graphics can be made in Adobe Illustrator.  Like the photo of the knights made. </a:t>
            </a:r>
          </a:p>
        </p:txBody>
      </p:sp>
      <p:pic>
        <p:nvPicPr>
          <p:cNvPr id="4" name="Picture 3"/>
          <p:cNvPicPr>
            <a:picLocks noChangeAspect="1"/>
          </p:cNvPicPr>
          <p:nvPr/>
        </p:nvPicPr>
        <p:blipFill>
          <a:blip r:embed="rId3"/>
          <a:stretch>
            <a:fillRect/>
          </a:stretch>
        </p:blipFill>
        <p:spPr>
          <a:xfrm>
            <a:off x="2977712" y="4154061"/>
            <a:ext cx="3048360" cy="2032240"/>
          </a:xfrm>
          <a:prstGeom prst="rect">
            <a:avLst/>
          </a:prstGeom>
        </p:spPr>
      </p:pic>
      <p:sp>
        <p:nvSpPr>
          <p:cNvPr id="6" name="TextBox 5"/>
          <p:cNvSpPr txBox="1"/>
          <p:nvPr/>
        </p:nvSpPr>
        <p:spPr>
          <a:xfrm>
            <a:off x="2795737" y="6116634"/>
            <a:ext cx="3443416" cy="677108"/>
          </a:xfrm>
          <a:prstGeom prst="rect">
            <a:avLst/>
          </a:prstGeom>
          <a:noFill/>
        </p:spPr>
        <p:txBody>
          <a:bodyPr wrap="square" rtlCol="0" anchor="t">
            <a:spAutoFit/>
          </a:bodyPr>
          <a:lstStyle/>
          <a:p>
            <a:pPr algn="ctr"/>
            <a:r>
              <a:rPr lang="en-GB" sz="1200" dirty="0">
                <a:latin typeface="Century Gothic"/>
              </a:rPr>
              <a:t>This is a picture of a vector graphic and if you increase it, The picture will not go pixelated.</a:t>
            </a:r>
            <a:r>
              <a:rPr lang="en-GB" sz="1400" dirty="0"/>
              <a:t> </a:t>
            </a:r>
            <a:endParaRPr lang="en-US" sz="1400" dirty="0"/>
          </a:p>
        </p:txBody>
      </p:sp>
    </p:spTree>
    <p:extLst>
      <p:ext uri="{BB962C8B-B14F-4D97-AF65-F5344CB8AC3E}">
        <p14:creationId xmlns:p14="http://schemas.microsoft.com/office/powerpoint/2010/main" val="1591451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Assets of Interactive media</a:t>
            </a:r>
            <a:endParaRPr lang="en-GB" u="sng"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Animation</a:t>
            </a:r>
            <a:endParaRPr lang="en-GB" sz="1200" dirty="0" smtClean="0">
              <a:latin typeface="Century Gothic" panose="020B0502020202020204" pitchFamily="34" charset="0"/>
            </a:endParaRPr>
          </a:p>
          <a:p>
            <a:r>
              <a:rPr lang="en-GB" sz="1200" dirty="0" smtClean="0">
                <a:latin typeface="Century Gothic" panose="020B0502020202020204" pitchFamily="34" charset="0"/>
              </a:rPr>
              <a:t>Both of 2D and 3D animations will use interactive media products. They have a lot of uses;</a:t>
            </a:r>
          </a:p>
          <a:p>
            <a:r>
              <a:rPr lang="en-GB" sz="1200" dirty="0" smtClean="0">
                <a:latin typeface="Century Gothic" panose="020B0502020202020204" pitchFamily="34" charset="0"/>
              </a:rPr>
              <a:t>In animation of assets this the characters, animals and backgrounds that are created in animation.</a:t>
            </a:r>
          </a:p>
          <a:p>
            <a:r>
              <a:rPr lang="en-GB" sz="1200" dirty="0" smtClean="0">
                <a:latin typeface="Century Gothic" panose="020B0502020202020204" pitchFamily="34" charset="0"/>
              </a:rPr>
              <a:t>In animated logos, this is the developers splash screen that will be recognisable and memorable.</a:t>
            </a:r>
          </a:p>
          <a:p>
            <a:r>
              <a:rPr lang="en-GB" sz="1200" dirty="0" smtClean="0">
                <a:latin typeface="Century Gothic" panose="020B0502020202020204" pitchFamily="34" charset="0"/>
              </a:rPr>
              <a:t>In animated loading screens, this may have animation a sheep jumping up and down, this can be entirely up to you.</a:t>
            </a:r>
          </a:p>
          <a:p>
            <a:r>
              <a:rPr lang="en-GB" sz="1200" dirty="0" smtClean="0">
                <a:latin typeface="Century Gothic" panose="020B0502020202020204" pitchFamily="34" charset="0"/>
              </a:rPr>
              <a:t>These animations are created in Adobe Flash or Adobe Illustrator.</a:t>
            </a:r>
            <a:endParaRPr lang="en-GB" sz="1200" dirty="0">
              <a:latin typeface="Century Gothic" panose="020B0502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34" y="4470533"/>
            <a:ext cx="2158383" cy="15451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4228" y="5472434"/>
            <a:ext cx="1009518" cy="10095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4228" y="4570887"/>
            <a:ext cx="1009518" cy="1009518"/>
          </a:xfrm>
          <a:prstGeom prst="rect">
            <a:avLst/>
          </a:prstGeom>
        </p:spPr>
      </p:pic>
      <p:sp>
        <p:nvSpPr>
          <p:cNvPr id="4" name="TextBox 3"/>
          <p:cNvSpPr txBox="1"/>
          <p:nvPr/>
        </p:nvSpPr>
        <p:spPr>
          <a:xfrm>
            <a:off x="8136841" y="5143883"/>
            <a:ext cx="2858530" cy="861774"/>
          </a:xfrm>
          <a:prstGeom prst="rect">
            <a:avLst/>
          </a:prstGeom>
          <a:noFill/>
        </p:spPr>
        <p:txBody>
          <a:bodyPr wrap="square" rtlCol="0" anchor="t">
            <a:spAutoFit/>
          </a:bodyPr>
          <a:lstStyle/>
          <a:p>
            <a:pPr algn="ctr"/>
            <a:r>
              <a:rPr lang="en-GB" sz="1200" dirty="0">
                <a:latin typeface="Century Gothic"/>
              </a:rPr>
              <a:t>These are the logos  for Adobe Illustrator and Adobe Flash, with these programs you can create your own animation</a:t>
            </a:r>
            <a:r>
              <a:rPr lang="en-GB" sz="1400" dirty="0"/>
              <a:t> </a:t>
            </a:r>
            <a:endParaRPr lang="en-US" sz="1400" dirty="0"/>
          </a:p>
        </p:txBody>
      </p:sp>
      <p:pic>
        <p:nvPicPr>
          <p:cNvPr id="7" name="Picture 6"/>
          <p:cNvPicPr>
            <a:picLocks noChangeAspect="1"/>
          </p:cNvPicPr>
          <p:nvPr/>
        </p:nvPicPr>
        <p:blipFill>
          <a:blip r:embed="rId6"/>
          <a:stretch>
            <a:fillRect/>
          </a:stretch>
        </p:blipFill>
        <p:spPr>
          <a:xfrm>
            <a:off x="3301041" y="4485953"/>
            <a:ext cx="2743200" cy="1480434"/>
          </a:xfrm>
          <a:prstGeom prst="rect">
            <a:avLst/>
          </a:prstGeom>
        </p:spPr>
      </p:pic>
      <p:sp>
        <p:nvSpPr>
          <p:cNvPr id="9" name="TextBox 8"/>
          <p:cNvSpPr txBox="1"/>
          <p:nvPr/>
        </p:nvSpPr>
        <p:spPr>
          <a:xfrm>
            <a:off x="1216415" y="6171571"/>
            <a:ext cx="5079610" cy="646112"/>
          </a:xfrm>
          <a:prstGeom prst="rect">
            <a:avLst/>
          </a:prstGeom>
        </p:spPr>
        <p:txBody>
          <a:bodyPr rtlCol="0">
            <a:spAutoFit/>
          </a:bodyPr>
          <a:lstStyle/>
          <a:p>
            <a:pPr algn="ctr"/>
            <a:r>
              <a:rPr lang="en-US" sz="1200">
                <a:latin typeface="Century Gothic"/>
              </a:rPr>
              <a:t>These are logo's of Walt Disney Animation studios and Pixar Animation studios, These are two animation companies that are big.</a:t>
            </a:r>
            <a:endParaRPr lang="en-US" sz="1200" dirty="0">
              <a:latin typeface="Century Gothic"/>
            </a:endParaRPr>
          </a:p>
        </p:txBody>
      </p:sp>
    </p:spTree>
    <p:extLst>
      <p:ext uri="{BB962C8B-B14F-4D97-AF65-F5344CB8AC3E}">
        <p14:creationId xmlns:p14="http://schemas.microsoft.com/office/powerpoint/2010/main" val="2468898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Assets of Interactive Media</a:t>
            </a:r>
            <a:endParaRPr lang="en-GB" u="sng" dirty="0"/>
          </a:p>
        </p:txBody>
      </p:sp>
      <p:sp>
        <p:nvSpPr>
          <p:cNvPr id="3" name="Content Placeholder 2"/>
          <p:cNvSpPr>
            <a:spLocks noGrp="1"/>
          </p:cNvSpPr>
          <p:nvPr>
            <p:ph idx="1"/>
          </p:nvPr>
        </p:nvSpPr>
        <p:spPr/>
        <p:txBody>
          <a:bodyPr vert="horz" lIns="91440" tIns="45720" rIns="91440" bIns="45720" rtlCol="0" anchor="t">
            <a:normAutofit/>
          </a:bodyPr>
          <a:lstStyle/>
          <a:p>
            <a:r>
              <a:rPr lang="en-GB" sz="1200" u="sng" dirty="0">
                <a:latin typeface="Century Gothic" panose="020B0502020202020204" pitchFamily="34" charset="0"/>
              </a:rPr>
              <a:t>Images</a:t>
            </a:r>
          </a:p>
          <a:p>
            <a:r>
              <a:rPr lang="en-GB" sz="1200" dirty="0">
                <a:latin typeface="Century Gothic" panose="020B0502020202020204" pitchFamily="34" charset="0"/>
              </a:rPr>
              <a:t>The use of images in interactive media is incredibly common and is used to aid the user as well as using text. </a:t>
            </a:r>
          </a:p>
          <a:p>
            <a:r>
              <a:rPr lang="en-GB" sz="1200" dirty="0">
                <a:latin typeface="Century Gothic" panose="020B0502020202020204" pitchFamily="34" charset="0"/>
              </a:rPr>
              <a:t>Company logos are images that will be colourful and bright this can then help the user remember the sites as it is memorable.</a:t>
            </a:r>
          </a:p>
          <a:p>
            <a:r>
              <a:rPr lang="en-GB" sz="1200" dirty="0">
                <a:latin typeface="Century Gothic" panose="020B0502020202020204" pitchFamily="34" charset="0"/>
              </a:rPr>
              <a:t>Images are used in stead of text on in-game control as this can save space on the users interface. This is easier to see than a lot of text.</a:t>
            </a:r>
          </a:p>
          <a:p>
            <a:r>
              <a:rPr lang="en-GB" sz="1200" dirty="0">
                <a:latin typeface="Century Gothic" panose="020B0502020202020204" pitchFamily="34" charset="0"/>
              </a:rPr>
              <a:t>Images are used as menu icons this includes them in web browsers, icons to mute and unmute games. </a:t>
            </a:r>
          </a:p>
          <a:p>
            <a:r>
              <a:rPr lang="en-GB" sz="1200" dirty="0">
                <a:latin typeface="Century Gothic" panose="020B0502020202020204" pitchFamily="34" charset="0"/>
              </a:rPr>
              <a:t>There are many software's from basic Microsoft Paint to expert Adobe Photoshop and Illustrator.</a:t>
            </a:r>
          </a:p>
          <a:p>
            <a:pPr marL="0" indent="0">
              <a:buNone/>
            </a:pPr>
            <a:endParaRPr lang="en-GB" sz="1200" dirty="0">
              <a:latin typeface="Century Gothic" panose="020B0502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98" y="4463232"/>
            <a:ext cx="1863810" cy="1863810"/>
          </a:xfrm>
          <a:prstGeom prst="rect">
            <a:avLst/>
          </a:prstGeom>
        </p:spPr>
      </p:pic>
      <p:sp>
        <p:nvSpPr>
          <p:cNvPr id="8" name="TextBox 7"/>
          <p:cNvSpPr txBox="1"/>
          <p:nvPr/>
        </p:nvSpPr>
        <p:spPr>
          <a:xfrm>
            <a:off x="5954324" y="6053217"/>
            <a:ext cx="2949146" cy="646331"/>
          </a:xfrm>
          <a:prstGeom prst="rect">
            <a:avLst/>
          </a:prstGeom>
          <a:noFill/>
        </p:spPr>
        <p:txBody>
          <a:bodyPr wrap="square" rtlCol="0" anchor="t">
            <a:spAutoFit/>
          </a:bodyPr>
          <a:lstStyle/>
          <a:p>
            <a:pPr algn="ctr"/>
            <a:r>
              <a:rPr lang="en-GB" sz="1200" dirty="0">
                <a:latin typeface="Century Gothic"/>
              </a:rPr>
              <a:t>These are the logos of Adobe Photoshop and Adobe Illustrator, these programs are for expert artists.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9285" y="4748809"/>
            <a:ext cx="1365555" cy="134302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668" y="4742717"/>
            <a:ext cx="1448533" cy="1369588"/>
          </a:xfrm>
          <a:prstGeom prst="rect">
            <a:avLst/>
          </a:prstGeom>
        </p:spPr>
      </p:pic>
      <p:sp>
        <p:nvSpPr>
          <p:cNvPr id="4" name="TextBox 3"/>
          <p:cNvSpPr txBox="1"/>
          <p:nvPr/>
        </p:nvSpPr>
        <p:spPr>
          <a:xfrm>
            <a:off x="404004" y="6308066"/>
            <a:ext cx="2743200" cy="461665"/>
          </a:xfrm>
          <a:prstGeom prst="rect">
            <a:avLst/>
          </a:prstGeom>
        </p:spPr>
        <p:txBody>
          <a:bodyPr rtlCol="0">
            <a:spAutoFit/>
          </a:bodyPr>
          <a:lstStyle/>
          <a:p>
            <a:pPr algn="ctr"/>
            <a:r>
              <a:rPr lang="en-US" sz="1200">
                <a:latin typeface="Century Gothic"/>
              </a:rPr>
              <a:t>This is the logo of Microsoft Paint, which is a basic drawing software </a:t>
            </a:r>
            <a:endParaRPr lang="en-US" sz="1200" dirty="0">
              <a:latin typeface="Century Gothic"/>
            </a:endParaRPr>
          </a:p>
        </p:txBody>
      </p:sp>
    </p:spTree>
    <p:extLst>
      <p:ext uri="{BB962C8B-B14F-4D97-AF65-F5344CB8AC3E}">
        <p14:creationId xmlns:p14="http://schemas.microsoft.com/office/powerpoint/2010/main" val="223973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Interactivity and control</a:t>
            </a:r>
            <a:endParaRPr lang="en-GB" u="sng" dirty="0"/>
          </a:p>
        </p:txBody>
      </p:sp>
      <p:sp>
        <p:nvSpPr>
          <p:cNvPr id="3" name="Content Placeholder 2"/>
          <p:cNvSpPr>
            <a:spLocks noGrp="1"/>
          </p:cNvSpPr>
          <p:nvPr>
            <p:ph idx="1"/>
          </p:nvPr>
        </p:nvSpPr>
        <p:spPr>
          <a:xfrm>
            <a:off x="677334" y="1799453"/>
            <a:ext cx="8596668" cy="3880773"/>
          </a:xfrm>
        </p:spPr>
        <p:txBody>
          <a:bodyPr>
            <a:normAutofit/>
          </a:bodyPr>
          <a:lstStyle/>
          <a:p>
            <a:r>
              <a:rPr lang="en-GB" sz="1200" u="sng" dirty="0" smtClean="0">
                <a:latin typeface="Century Gothic" panose="020B0502020202020204" pitchFamily="34" charset="0"/>
              </a:rPr>
              <a:t>Buttons </a:t>
            </a:r>
            <a:r>
              <a:rPr lang="en-GB" sz="1200" dirty="0" smtClean="0">
                <a:latin typeface="Century Gothic" panose="020B0502020202020204" pitchFamily="34" charset="0"/>
              </a:rPr>
              <a:t>– These are virtual buttons that when you can click with your mouse it will do a certain command or do something different depending what button you click. </a:t>
            </a:r>
          </a:p>
          <a:p>
            <a:r>
              <a:rPr lang="en-GB" sz="1200" u="sng" dirty="0" smtClean="0">
                <a:latin typeface="Century Gothic" panose="020B0502020202020204" pitchFamily="34" charset="0"/>
              </a:rPr>
              <a:t>Events</a:t>
            </a:r>
            <a:r>
              <a:rPr lang="en-GB" sz="1200" dirty="0" smtClean="0">
                <a:latin typeface="Century Gothic" panose="020B0502020202020204" pitchFamily="34" charset="0"/>
              </a:rPr>
              <a:t> – These are controls that tells the program what the product does, for example if a image appears or a animation starts. </a:t>
            </a:r>
          </a:p>
          <a:p>
            <a:r>
              <a:rPr lang="en-GB" sz="1200" u="sng" dirty="0" smtClean="0">
                <a:latin typeface="Century Gothic" panose="020B0502020202020204" pitchFamily="34" charset="0"/>
              </a:rPr>
              <a:t>Hotspots</a:t>
            </a:r>
            <a:r>
              <a:rPr lang="en-GB" sz="1200" dirty="0" smtClean="0">
                <a:latin typeface="Century Gothic" panose="020B0502020202020204" pitchFamily="34" charset="0"/>
              </a:rPr>
              <a:t> – These are the areas of interaction, and they are boxes or buttons that is a outline and when you go inside them they will go a different colour. If you don’t have one then the buttons won’t work. These are also hyperlinks.</a:t>
            </a:r>
          </a:p>
          <a:p>
            <a:r>
              <a:rPr lang="en-GB" sz="1200" u="sng" dirty="0" smtClean="0">
                <a:latin typeface="Century Gothic" panose="020B0502020202020204" pitchFamily="34" charset="0"/>
              </a:rPr>
              <a:t>Scripting</a:t>
            </a:r>
            <a:r>
              <a:rPr lang="en-GB" sz="1200" dirty="0" smtClean="0">
                <a:latin typeface="Century Gothic" panose="020B0502020202020204" pitchFamily="34" charset="0"/>
              </a:rPr>
              <a:t> – This is a programs code, this will determine what the user wants to happen. This is the script that when you want to go to the homepage you click on the home button and it will take you there.</a:t>
            </a:r>
          </a:p>
          <a:p>
            <a:r>
              <a:rPr lang="en-GB" sz="1200" u="sng" dirty="0" smtClean="0">
                <a:latin typeface="Century Gothic" panose="020B0502020202020204" pitchFamily="34" charset="0"/>
              </a:rPr>
              <a:t>Timelines</a:t>
            </a:r>
            <a:r>
              <a:rPr lang="en-GB" sz="1200" dirty="0" smtClean="0">
                <a:latin typeface="Century Gothic" panose="020B0502020202020204" pitchFamily="34" charset="0"/>
              </a:rPr>
              <a:t> – These are boxes that show you how much time you have spent on making a animation or film, in small key frames which are seconds. </a:t>
            </a:r>
          </a:p>
          <a:p>
            <a:r>
              <a:rPr lang="en-GB" sz="1200" u="sng" dirty="0" smtClean="0">
                <a:latin typeface="Century Gothic" panose="020B0502020202020204" pitchFamily="34" charset="0"/>
              </a:rPr>
              <a:t>Slideshows</a:t>
            </a:r>
            <a:r>
              <a:rPr lang="en-GB" sz="1200" dirty="0" smtClean="0">
                <a:latin typeface="Century Gothic" panose="020B0502020202020204" pitchFamily="34" charset="0"/>
              </a:rPr>
              <a:t> – They are a way of presenting information or work, this is done with a play button instead of using manual controls, E.g. PowerPoint.  </a:t>
            </a:r>
          </a:p>
          <a:p>
            <a:r>
              <a:rPr lang="en-GB" sz="1200" u="sng" dirty="0" smtClean="0">
                <a:latin typeface="Century Gothic" panose="020B0502020202020204" pitchFamily="34" charset="0"/>
              </a:rPr>
              <a:t>Effects</a:t>
            </a:r>
            <a:r>
              <a:rPr lang="en-GB" sz="1200" dirty="0" smtClean="0">
                <a:latin typeface="Century Gothic" panose="020B0502020202020204" pitchFamily="34" charset="0"/>
              </a:rPr>
              <a:t> – These are effects in programs such as Photoshop which you can edit photos and images with tools such as; Blur, Glow, Smudge, Clone stamp, Sponge tool and there are many more. </a:t>
            </a:r>
            <a:endParaRPr lang="en-GB" sz="1200" u="sng"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211137" y="498713"/>
            <a:ext cx="361950" cy="5915025"/>
          </a:xfrm>
          <a:prstGeom prst="rect">
            <a:avLst/>
          </a:prstGeom>
        </p:spPr>
      </p:pic>
      <p:pic>
        <p:nvPicPr>
          <p:cNvPr id="5" name="Picture 4"/>
          <p:cNvPicPr>
            <a:picLocks noChangeAspect="1"/>
          </p:cNvPicPr>
          <p:nvPr/>
        </p:nvPicPr>
        <p:blipFill>
          <a:blip r:embed="rId4"/>
          <a:stretch>
            <a:fillRect/>
          </a:stretch>
        </p:blipFill>
        <p:spPr>
          <a:xfrm>
            <a:off x="1220538" y="5767102"/>
            <a:ext cx="5566130" cy="780356"/>
          </a:xfrm>
          <a:prstGeom prst="rect">
            <a:avLst/>
          </a:prstGeom>
        </p:spPr>
      </p:pic>
      <p:sp>
        <p:nvSpPr>
          <p:cNvPr id="6" name="TextBox 5"/>
          <p:cNvSpPr txBox="1"/>
          <p:nvPr/>
        </p:nvSpPr>
        <p:spPr>
          <a:xfrm>
            <a:off x="6693383" y="6054141"/>
            <a:ext cx="2191265" cy="461665"/>
          </a:xfrm>
          <a:prstGeom prst="rect">
            <a:avLst/>
          </a:prstGeom>
          <a:noFill/>
        </p:spPr>
        <p:txBody>
          <a:bodyPr wrap="square" rtlCol="0" anchor="t">
            <a:spAutoFit/>
          </a:bodyPr>
          <a:lstStyle/>
          <a:p>
            <a:pPr algn="ctr"/>
            <a:r>
              <a:rPr lang="en-GB" sz="1200" dirty="0">
                <a:latin typeface="Century Gothic"/>
              </a:rPr>
              <a:t>This is the timeline from  Adobe Flash CS5</a:t>
            </a:r>
            <a:endParaRPr lang="en-US" sz="1400" dirty="0">
              <a:latin typeface="Century Gothic"/>
            </a:endParaRPr>
          </a:p>
        </p:txBody>
      </p:sp>
      <p:sp>
        <p:nvSpPr>
          <p:cNvPr id="7" name="TextBox 6"/>
          <p:cNvSpPr txBox="1"/>
          <p:nvPr/>
        </p:nvSpPr>
        <p:spPr>
          <a:xfrm>
            <a:off x="350281" y="117689"/>
            <a:ext cx="2743200" cy="461665"/>
          </a:xfrm>
          <a:prstGeom prst="rect">
            <a:avLst/>
          </a:prstGeom>
        </p:spPr>
        <p:txBody>
          <a:bodyPr rtlCol="0">
            <a:spAutoFit/>
          </a:bodyPr>
          <a:lstStyle/>
          <a:p>
            <a:pPr algn="ctr"/>
            <a:r>
              <a:rPr lang="en-US" sz="1200">
                <a:latin typeface="Century Gothic"/>
              </a:rPr>
              <a:t>This is the Adobe Photoshop CS5 toolbar</a:t>
            </a:r>
            <a:endParaRPr lang="en-US" sz="1200" dirty="0">
              <a:latin typeface="Century Gothic"/>
            </a:endParaRPr>
          </a:p>
        </p:txBody>
      </p:sp>
    </p:spTree>
    <p:extLst>
      <p:ext uri="{BB962C8B-B14F-4D97-AF65-F5344CB8AC3E}">
        <p14:creationId xmlns:p14="http://schemas.microsoft.com/office/powerpoint/2010/main" val="4004741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	</a:t>
            </a:r>
            <a:endParaRPr lang="en-GB" dirty="0"/>
          </a:p>
        </p:txBody>
      </p:sp>
      <p:sp>
        <p:nvSpPr>
          <p:cNvPr id="5" name="Content Placeholder 4"/>
          <p:cNvSpPr>
            <a:spLocks noGrp="1"/>
          </p:cNvSpPr>
          <p:nvPr>
            <p:ph idx="1"/>
          </p:nvPr>
        </p:nvSpPr>
        <p:spPr/>
        <p:txBody>
          <a:bodyPr/>
          <a:lstStyle/>
          <a:p>
            <a:r>
              <a:rPr lang="en-GB" sz="1200" u="sng" dirty="0" smtClean="0">
                <a:latin typeface="Century Gothic" panose="020B0502020202020204" pitchFamily="34" charset="0"/>
              </a:rPr>
              <a:t>Size</a:t>
            </a:r>
            <a:r>
              <a:rPr lang="en-GB" sz="1200" dirty="0" smtClean="0">
                <a:latin typeface="Century Gothic" panose="020B0502020202020204" pitchFamily="34" charset="0"/>
              </a:rPr>
              <a:t> – With all the multimedia products there are a lot of problems in size, each multimedia product has a range of storage size. This is hard for people who a small hard drive space, as there storage will always be a problem if you create videos.</a:t>
            </a:r>
          </a:p>
          <a:p>
            <a:r>
              <a:rPr lang="en-GB" sz="1200" u="sng" dirty="0" smtClean="0">
                <a:latin typeface="Century Gothic" panose="020B0502020202020204" pitchFamily="34" charset="0"/>
              </a:rPr>
              <a:t>Download time</a:t>
            </a:r>
            <a:r>
              <a:rPr lang="en-GB" sz="1200" dirty="0" smtClean="0">
                <a:latin typeface="Century Gothic" panose="020B0502020202020204" pitchFamily="34" charset="0"/>
              </a:rPr>
              <a:t> – If you have a fast internet speed you can download files, music and other things a lot quicker than if you had a person with a slower internet speed. This is a big struggle for internet companies as they are trying to produce the best.</a:t>
            </a:r>
          </a:p>
          <a:p>
            <a:r>
              <a:rPr lang="en-GB" sz="1200" u="sng" dirty="0" smtClean="0">
                <a:latin typeface="Century Gothic" panose="020B0502020202020204" pitchFamily="34" charset="0"/>
              </a:rPr>
              <a:t>Type of content</a:t>
            </a:r>
            <a:r>
              <a:rPr lang="en-GB" sz="1200" dirty="0" smtClean="0">
                <a:latin typeface="Century Gothic" panose="020B0502020202020204" pitchFamily="34" charset="0"/>
              </a:rPr>
              <a:t> – You are going to get different limitations of content on the internet this is due to having blocked sites for Pornographic sites, Hacking sites, Drugs dealing sites etc. There will be more at a school than at a house.</a:t>
            </a:r>
            <a:endParaRPr lang="en-GB" u="sng" dirty="0">
              <a:latin typeface="Century Gothic" panose="020B0502020202020204" pitchFamily="34" charset="0"/>
            </a:endParaRPr>
          </a:p>
          <a:p>
            <a:r>
              <a:rPr lang="en-GB" sz="1200" u="sng" dirty="0" smtClean="0">
                <a:latin typeface="Century Gothic" panose="020B0502020202020204" pitchFamily="34" charset="0"/>
              </a:rPr>
              <a:t>Requirement for plug-ins</a:t>
            </a:r>
            <a:r>
              <a:rPr lang="en-GB" sz="1200" dirty="0" smtClean="0">
                <a:latin typeface="Century Gothic" panose="020B0502020202020204" pitchFamily="34" charset="0"/>
              </a:rPr>
              <a:t> – A plug-in’s job is to make a web browser or software customizable, this is good as you can add some more different functionality. But there are some problems and limitations, if you download a plug-in it may also be a virus. The person who made the plug-in may then be able to see bank details, etc.</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609" t="14089" r="3999" b="18317"/>
          <a:stretch/>
        </p:blipFill>
        <p:spPr>
          <a:xfrm>
            <a:off x="810030" y="4884334"/>
            <a:ext cx="2809102" cy="1244685"/>
          </a:xfrm>
          <a:prstGeom prst="rect">
            <a:avLst/>
          </a:prstGeom>
          <a:effectLst>
            <a:softEdge rad="88900"/>
          </a:effectLst>
        </p:spPr>
      </p:pic>
      <p:pic>
        <p:nvPicPr>
          <p:cNvPr id="4" name="Picture 3"/>
          <p:cNvPicPr>
            <a:picLocks noChangeAspect="1"/>
          </p:cNvPicPr>
          <p:nvPr/>
        </p:nvPicPr>
        <p:blipFill>
          <a:blip r:embed="rId4"/>
          <a:stretch>
            <a:fillRect/>
          </a:stretch>
        </p:blipFill>
        <p:spPr>
          <a:xfrm>
            <a:off x="6531429" y="468208"/>
            <a:ext cx="2672638" cy="1603583"/>
          </a:xfrm>
          <a:prstGeom prst="rect">
            <a:avLst/>
          </a:prstGeom>
          <a:effectLst>
            <a:softEdge rad="114300"/>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6173" t="7625" r="17785"/>
          <a:stretch/>
        </p:blipFill>
        <p:spPr>
          <a:xfrm>
            <a:off x="5284781" y="4947742"/>
            <a:ext cx="1926666" cy="1540811"/>
          </a:xfrm>
          <a:prstGeom prst="rect">
            <a:avLst/>
          </a:prstGeom>
          <a:effectLst>
            <a:softEdge rad="50800"/>
          </a:effectLst>
        </p:spPr>
      </p:pic>
      <p:sp>
        <p:nvSpPr>
          <p:cNvPr id="7" name="TextBox 6"/>
          <p:cNvSpPr txBox="1"/>
          <p:nvPr/>
        </p:nvSpPr>
        <p:spPr>
          <a:xfrm>
            <a:off x="6526096" y="89275"/>
            <a:ext cx="2743200" cy="461665"/>
          </a:xfrm>
          <a:prstGeom prst="rect">
            <a:avLst/>
          </a:prstGeom>
        </p:spPr>
        <p:txBody>
          <a:bodyPr rtlCol="0">
            <a:spAutoFit/>
          </a:bodyPr>
          <a:lstStyle/>
          <a:p>
            <a:pPr algn="ctr"/>
            <a:r>
              <a:rPr lang="en-US" sz="1200" dirty="0">
                <a:latin typeface="Century Gothic"/>
              </a:rPr>
              <a:t>This is a hard drive that is used to store different amounts of data</a:t>
            </a:r>
          </a:p>
        </p:txBody>
      </p:sp>
      <p:sp>
        <p:nvSpPr>
          <p:cNvPr id="8" name="TextBox 7"/>
          <p:cNvSpPr txBox="1"/>
          <p:nvPr/>
        </p:nvSpPr>
        <p:spPr>
          <a:xfrm>
            <a:off x="869984" y="6023317"/>
            <a:ext cx="2743200" cy="461665"/>
          </a:xfrm>
          <a:prstGeom prst="rect">
            <a:avLst/>
          </a:prstGeom>
        </p:spPr>
        <p:txBody>
          <a:bodyPr rtlCol="0">
            <a:spAutoFit/>
          </a:bodyPr>
          <a:lstStyle/>
          <a:p>
            <a:pPr algn="ctr"/>
            <a:r>
              <a:rPr lang="en-US" sz="1200">
                <a:latin typeface="Century Gothic"/>
              </a:rPr>
              <a:t>This is the logo for google chrome plug-ins </a:t>
            </a:r>
            <a:endParaRPr lang="en-US" sz="1200" dirty="0">
              <a:latin typeface="Century Gothic"/>
            </a:endParaRPr>
          </a:p>
        </p:txBody>
      </p:sp>
      <p:sp>
        <p:nvSpPr>
          <p:cNvPr id="10" name="TextBox 9"/>
          <p:cNvSpPr txBox="1"/>
          <p:nvPr/>
        </p:nvSpPr>
        <p:spPr>
          <a:xfrm>
            <a:off x="7128371" y="6005898"/>
            <a:ext cx="2743200" cy="646331"/>
          </a:xfrm>
          <a:prstGeom prst="rect">
            <a:avLst/>
          </a:prstGeom>
        </p:spPr>
        <p:txBody>
          <a:bodyPr rtlCol="0">
            <a:spAutoFit/>
          </a:bodyPr>
          <a:lstStyle/>
          <a:p>
            <a:pPr algn="ctr"/>
            <a:r>
              <a:rPr lang="en-US" sz="1200" dirty="0">
                <a:latin typeface="Century Gothic"/>
              </a:rPr>
              <a:t>This is the kind of message you will get if you try to access blocked sites</a:t>
            </a:r>
          </a:p>
        </p:txBody>
      </p:sp>
    </p:spTree>
    <p:extLst>
      <p:ext uri="{BB962C8B-B14F-4D97-AF65-F5344CB8AC3E}">
        <p14:creationId xmlns:p14="http://schemas.microsoft.com/office/powerpoint/2010/main" val="2243909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Authoring</a:t>
            </a:r>
            <a:endParaRPr lang="en-GB" u="sng" dirty="0"/>
          </a:p>
        </p:txBody>
      </p:sp>
      <p:sp>
        <p:nvSpPr>
          <p:cNvPr id="3" name="Content Placeholder 2"/>
          <p:cNvSpPr>
            <a:spLocks noGrp="1"/>
          </p:cNvSpPr>
          <p:nvPr>
            <p:ph idx="1"/>
          </p:nvPr>
        </p:nvSpPr>
        <p:spPr/>
        <p:txBody>
          <a:bodyPr>
            <a:normAutofit lnSpcReduction="10000"/>
          </a:bodyPr>
          <a:lstStyle/>
          <a:p>
            <a:r>
              <a:rPr lang="en-GB" sz="1300" b="1" u="sng" dirty="0" smtClean="0">
                <a:latin typeface="Century Gothic" panose="020B0502020202020204" pitchFamily="34" charset="0"/>
                <a:ea typeface="Adobe Fan Heiti Std B" panose="020B0700000000000000" pitchFamily="34" charset="-128"/>
                <a:cs typeface="Arial" panose="020B0604020202020204" pitchFamily="34" charset="0"/>
              </a:rPr>
              <a:t>Authoring Tools:</a:t>
            </a:r>
          </a:p>
          <a:p>
            <a:r>
              <a:rPr lang="en-GB" sz="1300" dirty="0" smtClean="0">
                <a:latin typeface="Century Gothic" panose="020B0502020202020204" pitchFamily="34" charset="0"/>
                <a:ea typeface="Adobe Fan Heiti Std B" panose="020B0700000000000000" pitchFamily="34" charset="-128"/>
                <a:cs typeface="Arial" panose="020B0604020202020204" pitchFamily="34" charset="0"/>
              </a:rPr>
              <a:t>Interactive media authoring tools can enable users to combine different text and graphics, etc. into a interactive project. These systems can help to edit and convert different multimedia clips into different things, whatever the user is trying to do. The system can also try to make visual flowcharts and graphs for whatever the user needs it for. The basic features would be to edit, program, interact, playback features</a:t>
            </a:r>
            <a:r>
              <a:rPr lang="en-GB" sz="1300" dirty="0" smtClean="0">
                <a:latin typeface="Century Gothic" panose="020B0502020202020204" pitchFamily="34" charset="0"/>
                <a:ea typeface="Adobe Heiti Std R" panose="020B0400000000000000" pitchFamily="34" charset="-128"/>
                <a:cs typeface="Arial" panose="020B0604020202020204" pitchFamily="34" charset="0"/>
              </a:rPr>
              <a:t>. </a:t>
            </a:r>
            <a:r>
              <a:rPr lang="en-GB" sz="1300" dirty="0" smtClean="0">
                <a:latin typeface="Century Gothic" panose="020B0502020202020204" pitchFamily="34" charset="0"/>
                <a:ea typeface="Adobe Heiti Std R" panose="020B0400000000000000" pitchFamily="34" charset="-128"/>
              </a:rPr>
              <a:t>Tools for making a complete multimedia presentation where users usually have a lot of interactive controls.</a:t>
            </a:r>
          </a:p>
          <a:p>
            <a:r>
              <a:rPr lang="en-GB" sz="1300" dirty="0" smtClean="0">
                <a:latin typeface="Century Gothic" panose="020B0502020202020204" pitchFamily="34" charset="0"/>
                <a:ea typeface="Adobe Heiti Std R" panose="020B0400000000000000" pitchFamily="34" charset="-128"/>
              </a:rPr>
              <a:t>These are some authoring tools names and there logos.</a:t>
            </a:r>
          </a:p>
          <a:p>
            <a:r>
              <a:rPr lang="en-GB" sz="1300" dirty="0" smtClean="0">
                <a:latin typeface="Century Gothic" panose="020B0502020202020204" pitchFamily="34" charset="0"/>
                <a:ea typeface="Adobe Heiti Std R" panose="020B0400000000000000" pitchFamily="34" charset="-128"/>
              </a:rPr>
              <a:t>You will need a computer.</a:t>
            </a:r>
          </a:p>
          <a:p>
            <a:r>
              <a:rPr lang="en-GB" sz="1300" dirty="0" smtClean="0">
                <a:latin typeface="Century Gothic" panose="020B0502020202020204" pitchFamily="34" charset="0"/>
                <a:ea typeface="Adobe Heiti Std R" panose="020B0400000000000000" pitchFamily="34" charset="-128"/>
              </a:rPr>
              <a:t>Dreamweaver</a:t>
            </a:r>
          </a:p>
          <a:p>
            <a:r>
              <a:rPr lang="en-GB" sz="1300" dirty="0" smtClean="0">
                <a:latin typeface="Century Gothic" panose="020B0502020202020204" pitchFamily="34" charset="0"/>
                <a:ea typeface="Adobe Heiti Std R" panose="020B0400000000000000" pitchFamily="34" charset="-128"/>
              </a:rPr>
              <a:t>Flash</a:t>
            </a:r>
          </a:p>
          <a:p>
            <a:r>
              <a:rPr lang="en-GB" sz="1300" dirty="0" smtClean="0">
                <a:latin typeface="Century Gothic" panose="020B0502020202020204" pitchFamily="34" charset="0"/>
                <a:ea typeface="Adobe Heiti Std R" panose="020B0400000000000000" pitchFamily="34" charset="-128"/>
              </a:rPr>
              <a:t>Director</a:t>
            </a:r>
          </a:p>
          <a:p>
            <a:r>
              <a:rPr lang="en-GB" sz="1300" dirty="0" smtClean="0">
                <a:latin typeface="Century Gothic" panose="020B0502020202020204" pitchFamily="34" charset="0"/>
                <a:ea typeface="Adobe Heiti Std R" panose="020B0400000000000000" pitchFamily="34" charset="-128"/>
              </a:rPr>
              <a:t>Fireworks</a:t>
            </a:r>
          </a:p>
          <a:p>
            <a:r>
              <a:rPr lang="en-GB" sz="1300" dirty="0" smtClean="0">
                <a:latin typeface="Century Gothic" panose="020B0502020202020204" pitchFamily="34" charset="0"/>
                <a:ea typeface="Adobe Heiti Std R" panose="020B0400000000000000" pitchFamily="34" charset="-128"/>
              </a:rPr>
              <a:t>Photoshop</a:t>
            </a:r>
            <a:endParaRPr lang="en-GB" sz="1300" dirty="0" smtClean="0">
              <a:latin typeface="Century Gothic" panose="020B0502020202020204" pitchFamily="34" charset="0"/>
              <a:ea typeface="Adobe Fan Heiti Std B" panose="020B0700000000000000" pitchFamily="34" charset="-128"/>
              <a:cs typeface="Arial" panose="020B0604020202020204" pitchFamily="34" charset="0"/>
            </a:endParaRPr>
          </a:p>
          <a:p>
            <a:endParaRPr lang="en-GB" dirty="0"/>
          </a:p>
        </p:txBody>
      </p:sp>
      <p:grpSp>
        <p:nvGrpSpPr>
          <p:cNvPr id="4" name="Group 3"/>
          <p:cNvGrpSpPr/>
          <p:nvPr/>
        </p:nvGrpSpPr>
        <p:grpSpPr>
          <a:xfrm>
            <a:off x="3288994" y="4615203"/>
            <a:ext cx="5343357" cy="1775255"/>
            <a:chOff x="3102382" y="3402223"/>
            <a:chExt cx="5343357" cy="177525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484" y="3402223"/>
              <a:ext cx="1775255" cy="17752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779" y="3654408"/>
              <a:ext cx="1270887" cy="12708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106" y="3637791"/>
              <a:ext cx="1336836" cy="133683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382" y="3650266"/>
              <a:ext cx="1324361" cy="1324361"/>
            </a:xfrm>
            <a:prstGeom prst="rect">
              <a:avLst/>
            </a:prstGeom>
          </p:spPr>
        </p:pic>
      </p:grpSp>
      <p:sp>
        <p:nvSpPr>
          <p:cNvPr id="7" name="TextBox 6"/>
          <p:cNvSpPr txBox="1"/>
          <p:nvPr/>
        </p:nvSpPr>
        <p:spPr>
          <a:xfrm>
            <a:off x="3139876" y="4602796"/>
            <a:ext cx="7294497" cy="276999"/>
          </a:xfrm>
          <a:prstGeom prst="rect">
            <a:avLst/>
          </a:prstGeom>
          <a:noFill/>
        </p:spPr>
        <p:txBody>
          <a:bodyPr wrap="square" rtlCol="0">
            <a:spAutoFit/>
          </a:bodyPr>
          <a:lstStyle/>
          <a:p>
            <a:r>
              <a:rPr lang="en-GB" sz="1200" dirty="0" smtClean="0">
                <a:latin typeface="Century Gothic" panose="020B0502020202020204" pitchFamily="34" charset="0"/>
              </a:rPr>
              <a:t>Adobe Flash     Adobe Dreamweaver  Adobe Fireworks  Adobe Photoshop</a:t>
            </a:r>
            <a:endParaRPr lang="en-GB" sz="1200" dirty="0">
              <a:latin typeface="Century Gothic" panose="020B0502020202020204" pitchFamily="34" charset="0"/>
            </a:endParaRPr>
          </a:p>
        </p:txBody>
      </p:sp>
    </p:spTree>
    <p:extLst>
      <p:ext uri="{BB962C8B-B14F-4D97-AF65-F5344CB8AC3E}">
        <p14:creationId xmlns:p14="http://schemas.microsoft.com/office/powerpoint/2010/main" val="712733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Planning interactive media</a:t>
            </a:r>
            <a:endParaRPr lang="en-GB" u="sng" dirty="0"/>
          </a:p>
        </p:txBody>
      </p:sp>
      <p:sp>
        <p:nvSpPr>
          <p:cNvPr id="3" name="Content Placeholder 2"/>
          <p:cNvSpPr>
            <a:spLocks noGrp="1"/>
          </p:cNvSpPr>
          <p:nvPr>
            <p:ph idx="1"/>
          </p:nvPr>
        </p:nvSpPr>
        <p:spPr/>
        <p:txBody>
          <a:bodyPr/>
          <a:lstStyle/>
          <a:p>
            <a:r>
              <a:rPr lang="en-GB" sz="1400" u="sng" dirty="0">
                <a:latin typeface="Century Gothic" panose="020B0502020202020204" pitchFamily="34" charset="0"/>
                <a:ea typeface="Adobe Fan Heiti Std B" panose="020B0700000000000000" pitchFamily="34" charset="-128"/>
                <a:cs typeface="Arial" panose="020B0604020202020204" pitchFamily="34" charset="0"/>
              </a:rPr>
              <a:t>Planning:</a:t>
            </a:r>
          </a:p>
          <a:p>
            <a:r>
              <a:rPr lang="en-GB" sz="1400" dirty="0">
                <a:latin typeface="Century Gothic" panose="020B0502020202020204" pitchFamily="34" charset="0"/>
                <a:ea typeface="Adobe Fan Heiti Std B" panose="020B0700000000000000" pitchFamily="34" charset="-128"/>
                <a:cs typeface="Arial" panose="020B0604020202020204" pitchFamily="34" charset="0"/>
              </a:rPr>
              <a:t>If you were going to need to plan for a interactive media project, you can plan it out using storyboards (drawn on pc or drawn by hand) this may then help you later on when needed, you can also use this later on to look back at if you get stuck with ideas and you get problems. </a:t>
            </a:r>
          </a:p>
          <a:p>
            <a:endParaRPr lang="en-GB" dirty="0"/>
          </a:p>
        </p:txBody>
      </p:sp>
    </p:spTree>
    <p:extLst>
      <p:ext uri="{BB962C8B-B14F-4D97-AF65-F5344CB8AC3E}">
        <p14:creationId xmlns:p14="http://schemas.microsoft.com/office/powerpoint/2010/main" val="1461782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Development and production of interactive media</a:t>
            </a:r>
            <a:endParaRPr lang="en-GB" u="sng" dirty="0"/>
          </a:p>
        </p:txBody>
      </p:sp>
      <p:sp>
        <p:nvSpPr>
          <p:cNvPr id="3" name="Content Placeholder 2"/>
          <p:cNvSpPr>
            <a:spLocks noGrp="1"/>
          </p:cNvSpPr>
          <p:nvPr>
            <p:ph idx="1"/>
          </p:nvPr>
        </p:nvSpPr>
        <p:spPr/>
        <p:txBody>
          <a:bodyPr>
            <a:normAutofit/>
          </a:bodyPr>
          <a:lstStyle/>
          <a:p>
            <a:r>
              <a:rPr lang="en-GB" sz="1300" u="sng" dirty="0" smtClean="0">
                <a:latin typeface="Century Gothic" panose="020B0502020202020204" pitchFamily="34" charset="0"/>
              </a:rPr>
              <a:t>Development and production</a:t>
            </a:r>
          </a:p>
          <a:p>
            <a:r>
              <a:rPr lang="en-GB" sz="1300" dirty="0" smtClean="0">
                <a:latin typeface="Century Gothic" panose="020B0502020202020204" pitchFamily="34" charset="0"/>
              </a:rPr>
              <a:t>Creating new interactive media and using it takes a lot of new skills this is based on the choice of authoring program. You do need to make different decisions when making; text, sound, graphics, images etc. The developing stage requires a lot of background research and creating ideas of different assets. When developing a movie or film you can use products like Adobe Premier pro.</a:t>
            </a:r>
          </a:p>
          <a:p>
            <a:endParaRPr lang="en-GB" sz="1200" dirty="0" smtClean="0">
              <a:latin typeface="Century Gothic" panose="020B0502020202020204" pitchFamily="34" charset="0"/>
            </a:endParaRPr>
          </a:p>
        </p:txBody>
      </p:sp>
      <p:pic>
        <p:nvPicPr>
          <p:cNvPr id="4" name="Picture 3"/>
          <p:cNvPicPr>
            <a:picLocks noChangeAspect="1"/>
          </p:cNvPicPr>
          <p:nvPr/>
        </p:nvPicPr>
        <p:blipFill rotWithShape="1">
          <a:blip r:embed="rId2"/>
          <a:srcRect t="1830" b="5079"/>
          <a:stretch/>
        </p:blipFill>
        <p:spPr>
          <a:xfrm>
            <a:off x="1987419" y="3674352"/>
            <a:ext cx="6079767" cy="3183647"/>
          </a:xfrm>
          <a:prstGeom prst="rect">
            <a:avLst/>
          </a:prstGeom>
        </p:spPr>
      </p:pic>
      <p:sp>
        <p:nvSpPr>
          <p:cNvPr id="5" name="TextBox 4"/>
          <p:cNvSpPr txBox="1"/>
          <p:nvPr/>
        </p:nvSpPr>
        <p:spPr>
          <a:xfrm>
            <a:off x="8067186" y="3674352"/>
            <a:ext cx="2481943" cy="461665"/>
          </a:xfrm>
          <a:prstGeom prst="rect">
            <a:avLst/>
          </a:prstGeom>
          <a:noFill/>
        </p:spPr>
        <p:txBody>
          <a:bodyPr wrap="square" rtlCol="0">
            <a:spAutoFit/>
          </a:bodyPr>
          <a:lstStyle/>
          <a:p>
            <a:pPr algn="ctr"/>
            <a:r>
              <a:rPr lang="en-GB" sz="1200" dirty="0" smtClean="0">
                <a:latin typeface="Century Gothic" panose="020B0502020202020204" pitchFamily="34" charset="0"/>
              </a:rPr>
              <a:t>This Is the Adobe Premiere Pro Layout </a:t>
            </a:r>
            <a:endParaRPr lang="en-GB" sz="1200" dirty="0">
              <a:latin typeface="Century Gothic" panose="020B0502020202020204" pitchFamily="34" charset="0"/>
            </a:endParaRPr>
          </a:p>
        </p:txBody>
      </p:sp>
    </p:spTree>
    <p:extLst>
      <p:ext uri="{BB962C8B-B14F-4D97-AF65-F5344CB8AC3E}">
        <p14:creationId xmlns:p14="http://schemas.microsoft.com/office/powerpoint/2010/main" val="373287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Applications of interactive media</a:t>
            </a:r>
            <a:r>
              <a:rPr lang="en-GB" dirty="0" smtClean="0"/>
              <a:t>	</a:t>
            </a:r>
            <a:endParaRPr lang="en-GB" dirty="0"/>
          </a:p>
        </p:txBody>
      </p:sp>
      <p:sp>
        <p:nvSpPr>
          <p:cNvPr id="3" name="Content Placeholder 2"/>
          <p:cNvSpPr>
            <a:spLocks noGrp="1"/>
          </p:cNvSpPr>
          <p:nvPr>
            <p:ph idx="1"/>
          </p:nvPr>
        </p:nvSpPr>
        <p:spPr>
          <a:xfrm>
            <a:off x="553509" y="1524001"/>
            <a:ext cx="8596668" cy="4631662"/>
          </a:xfrm>
        </p:spPr>
        <p:txBody>
          <a:bodyPr>
            <a:normAutofit/>
          </a:bodyPr>
          <a:lstStyle/>
          <a:p>
            <a:r>
              <a:rPr lang="en-GB" sz="1300" u="sng" dirty="0" smtClean="0">
                <a:latin typeface="Century Gothic" panose="020B0502020202020204" pitchFamily="34" charset="0"/>
              </a:rPr>
              <a:t>Entertainment</a:t>
            </a:r>
            <a:endParaRPr lang="en-GB" sz="1300" dirty="0" smtClean="0">
              <a:latin typeface="Century Gothic" panose="020B0502020202020204" pitchFamily="34" charset="0"/>
            </a:endParaRPr>
          </a:p>
          <a:p>
            <a:r>
              <a:rPr lang="en-GB" sz="1300" dirty="0" smtClean="0">
                <a:latin typeface="Century Gothic" panose="020B0502020202020204" pitchFamily="34" charset="0"/>
              </a:rPr>
              <a:t>Entertainment uses multimedia a lot. This is because they entertain the user, such as DVD, films and trailers witch make the user want to watch the film. </a:t>
            </a:r>
          </a:p>
          <a:p>
            <a:r>
              <a:rPr lang="en-GB" sz="1300" dirty="0" smtClean="0">
                <a:latin typeface="Century Gothic" panose="020B0502020202020204" pitchFamily="34" charset="0"/>
              </a:rPr>
              <a:t> As it is used in film applications, music applications, games and much more.</a:t>
            </a:r>
          </a:p>
          <a:p>
            <a:r>
              <a:rPr lang="en-GB" sz="1300" dirty="0" smtClean="0">
                <a:latin typeface="Century Gothic" panose="020B0502020202020204" pitchFamily="34" charset="0"/>
              </a:rPr>
              <a:t>The games can become more effective if they had music and sounds. This would make the user more entertained.</a:t>
            </a:r>
          </a:p>
          <a:p>
            <a:r>
              <a:rPr lang="en-GB" sz="1300" dirty="0" smtClean="0">
                <a:latin typeface="Century Gothic" panose="020B0502020202020204" pitchFamily="34" charset="0"/>
              </a:rPr>
              <a:t>Multimedia made the gaming industry better, as you can now interact and this has enhanced the learning experience.</a:t>
            </a:r>
          </a:p>
          <a:p>
            <a:r>
              <a:rPr lang="en-GB" sz="1300" dirty="0" smtClean="0">
                <a:latin typeface="Century Gothic" panose="020B0502020202020204" pitchFamily="34" charset="0"/>
              </a:rPr>
              <a:t>Social media is interactive as you need other people to make conversations, liking videos or posts, re-tweeting different things you may find interesting.</a:t>
            </a:r>
          </a:p>
          <a:p>
            <a:endParaRPr lang="en-GB"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440" y="3944186"/>
            <a:ext cx="2772956" cy="2374472"/>
          </a:xfrm>
          <a:prstGeom prst="rect">
            <a:avLst/>
          </a:prstGeom>
        </p:spPr>
      </p:pic>
      <p:sp>
        <p:nvSpPr>
          <p:cNvPr id="4" name="TextBox 3"/>
          <p:cNvSpPr txBox="1"/>
          <p:nvPr/>
        </p:nvSpPr>
        <p:spPr>
          <a:xfrm>
            <a:off x="4564619" y="6318658"/>
            <a:ext cx="4336597" cy="276999"/>
          </a:xfrm>
          <a:prstGeom prst="rect">
            <a:avLst/>
          </a:prstGeom>
          <a:noFill/>
        </p:spPr>
        <p:txBody>
          <a:bodyPr wrap="square" rtlCol="0">
            <a:spAutoFit/>
          </a:bodyPr>
          <a:lstStyle/>
          <a:p>
            <a:pPr algn="ctr"/>
            <a:r>
              <a:rPr lang="en-GB" sz="1200" dirty="0" smtClean="0">
                <a:latin typeface="Century Gothic" panose="020B0502020202020204" pitchFamily="34" charset="0"/>
              </a:rPr>
              <a:t>These are all different types of social media</a:t>
            </a:r>
            <a:endParaRPr lang="en-GB" sz="1200" dirty="0">
              <a:latin typeface="Century Gothic" panose="020B0502020202020204" pitchFamily="34" charset="0"/>
            </a:endParaRPr>
          </a:p>
        </p:txBody>
      </p:sp>
    </p:spTree>
    <p:extLst>
      <p:ext uri="{BB962C8B-B14F-4D97-AF65-F5344CB8AC3E}">
        <p14:creationId xmlns:p14="http://schemas.microsoft.com/office/powerpoint/2010/main" val="2294694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Applications of interactive media</a:t>
            </a:r>
          </a:p>
        </p:txBody>
      </p:sp>
      <p:sp>
        <p:nvSpPr>
          <p:cNvPr id="3" name="Content Placeholder 2"/>
          <p:cNvSpPr>
            <a:spLocks noGrp="1"/>
          </p:cNvSpPr>
          <p:nvPr>
            <p:ph idx="1"/>
          </p:nvPr>
        </p:nvSpPr>
        <p:spPr>
          <a:xfrm>
            <a:off x="677334" y="1556951"/>
            <a:ext cx="8596668" cy="4484411"/>
          </a:xfrm>
        </p:spPr>
        <p:txBody>
          <a:bodyPr>
            <a:normAutofit/>
          </a:bodyPr>
          <a:lstStyle/>
          <a:p>
            <a:r>
              <a:rPr lang="en-GB" sz="1200" u="sng" dirty="0" smtClean="0">
                <a:latin typeface="Century Gothic" panose="020B0502020202020204" pitchFamily="34" charset="0"/>
              </a:rPr>
              <a:t>Presentations</a:t>
            </a:r>
            <a:endParaRPr lang="en-GB" sz="1200" dirty="0" smtClean="0">
              <a:latin typeface="Century Gothic" panose="020B0502020202020204" pitchFamily="34" charset="0"/>
            </a:endParaRPr>
          </a:p>
          <a:p>
            <a:r>
              <a:rPr lang="en-GB" sz="1200" dirty="0">
                <a:latin typeface="Century Gothic" panose="020B0502020202020204" pitchFamily="34" charset="0"/>
              </a:rPr>
              <a:t>M</a:t>
            </a:r>
            <a:r>
              <a:rPr lang="en-GB" sz="1200" dirty="0" smtClean="0">
                <a:latin typeface="Century Gothic" panose="020B0502020202020204" pitchFamily="34" charset="0"/>
              </a:rPr>
              <a:t>ultimedia presentations are great ways to introduce and describe new ideas or concepts, this will make the listener know a bit more about the product before they buy it.</a:t>
            </a:r>
          </a:p>
          <a:p>
            <a:r>
              <a:rPr lang="en-GB" sz="1200" dirty="0" smtClean="0">
                <a:latin typeface="Century Gothic" panose="020B0502020202020204" pitchFamily="34" charset="0"/>
              </a:rPr>
              <a:t>The buyer can watch the online presentations as they may tell you something you might not know. This can be helpful if you haven’t seen the product already.</a:t>
            </a:r>
          </a:p>
          <a:p>
            <a:r>
              <a:rPr lang="en-GB" sz="1200" dirty="0">
                <a:latin typeface="Century Gothic" panose="020B0502020202020204" pitchFamily="34" charset="0"/>
              </a:rPr>
              <a:t>E.G. Apple – Keynote</a:t>
            </a:r>
            <a:r>
              <a:rPr lang="en-GB" sz="1200" dirty="0" smtClean="0">
                <a:latin typeface="Century Gothic" panose="020B0502020202020204" pitchFamily="34" charset="0"/>
              </a:rPr>
              <a:t>. Microsoft – PowerPoint</a:t>
            </a:r>
            <a:endParaRPr lang="en-GB" sz="12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985" y="3676136"/>
            <a:ext cx="2872426" cy="2872426"/>
          </a:xfrm>
          <a:prstGeom prst="rect">
            <a:avLst/>
          </a:prstGeom>
        </p:spPr>
      </p:pic>
      <p:sp>
        <p:nvSpPr>
          <p:cNvPr id="5" name="TextBox 4"/>
          <p:cNvSpPr txBox="1"/>
          <p:nvPr/>
        </p:nvSpPr>
        <p:spPr>
          <a:xfrm>
            <a:off x="2691929" y="5348233"/>
            <a:ext cx="2313992" cy="1200329"/>
          </a:xfrm>
          <a:prstGeom prst="rect">
            <a:avLst/>
          </a:prstGeom>
          <a:noFill/>
        </p:spPr>
        <p:txBody>
          <a:bodyPr wrap="square" rtlCol="0">
            <a:spAutoFit/>
          </a:bodyPr>
          <a:lstStyle/>
          <a:p>
            <a:pPr algn="ctr"/>
            <a:r>
              <a:rPr lang="en-GB" sz="1200" u="sng" dirty="0" smtClean="0">
                <a:latin typeface="Century Gothic" panose="020B0502020202020204" pitchFamily="34" charset="0"/>
              </a:rPr>
              <a:t>Apple keynote</a:t>
            </a:r>
            <a:endParaRPr lang="en-GB" sz="1200" dirty="0" smtClean="0">
              <a:latin typeface="Century Gothic" panose="020B0502020202020204" pitchFamily="34" charset="0"/>
            </a:endParaRPr>
          </a:p>
          <a:p>
            <a:pPr algn="ctr"/>
            <a:endParaRPr lang="en-GB" sz="1200" u="sng" dirty="0">
              <a:latin typeface="Century Gothic" panose="020B0502020202020204" pitchFamily="34" charset="0"/>
            </a:endParaRPr>
          </a:p>
          <a:p>
            <a:pPr algn="ctr"/>
            <a:r>
              <a:rPr lang="en-GB" sz="1200" dirty="0" smtClean="0">
                <a:latin typeface="Century Gothic" panose="020B0502020202020204" pitchFamily="34" charset="0"/>
              </a:rPr>
              <a:t>This is a iOS software/ app that will help you to make presentations on Macintosh computers.</a:t>
            </a:r>
            <a:endParaRPr lang="en-GB" sz="1200" dirty="0">
              <a:latin typeface="Century Gothic" panose="020B0502020202020204" pitchFamily="34" charset="0"/>
            </a:endParaRPr>
          </a:p>
        </p:txBody>
      </p:sp>
      <p:pic>
        <p:nvPicPr>
          <p:cNvPr id="6" name="Picture 5"/>
          <p:cNvPicPr>
            <a:picLocks noChangeAspect="1"/>
          </p:cNvPicPr>
          <p:nvPr/>
        </p:nvPicPr>
        <p:blipFill rotWithShape="1">
          <a:blip r:embed="rId3"/>
          <a:srcRect r="11885" b="3817"/>
          <a:stretch/>
        </p:blipFill>
        <p:spPr>
          <a:xfrm>
            <a:off x="7511142" y="3827579"/>
            <a:ext cx="2677887" cy="1644224"/>
          </a:xfrm>
          <a:prstGeom prst="rect">
            <a:avLst/>
          </a:prstGeom>
        </p:spPr>
      </p:pic>
      <p:sp>
        <p:nvSpPr>
          <p:cNvPr id="7" name="TextBox 6"/>
          <p:cNvSpPr txBox="1"/>
          <p:nvPr/>
        </p:nvSpPr>
        <p:spPr>
          <a:xfrm>
            <a:off x="5818248" y="5148178"/>
            <a:ext cx="1791748" cy="1600438"/>
          </a:xfrm>
          <a:prstGeom prst="rect">
            <a:avLst/>
          </a:prstGeom>
          <a:noFill/>
        </p:spPr>
        <p:txBody>
          <a:bodyPr wrap="square" rtlCol="0">
            <a:spAutoFit/>
          </a:bodyPr>
          <a:lstStyle/>
          <a:p>
            <a:pPr algn="ctr"/>
            <a:r>
              <a:rPr lang="en-GB" sz="1200" u="sng" dirty="0" smtClean="0">
                <a:latin typeface="Century Gothic" panose="020B0502020202020204" pitchFamily="34" charset="0"/>
              </a:rPr>
              <a:t>Microsoft PowerPoint</a:t>
            </a:r>
            <a:endParaRPr lang="en-GB" sz="1200" dirty="0" smtClean="0">
              <a:latin typeface="Century Gothic" panose="020B0502020202020204" pitchFamily="34" charset="0"/>
            </a:endParaRPr>
          </a:p>
          <a:p>
            <a:pPr algn="ctr"/>
            <a:endParaRPr lang="en-GB" sz="1200" u="sng" dirty="0">
              <a:latin typeface="Century Gothic" panose="020B0502020202020204" pitchFamily="34" charset="0"/>
            </a:endParaRPr>
          </a:p>
          <a:p>
            <a:pPr algn="ctr"/>
            <a:r>
              <a:rPr lang="en-GB" sz="1200" dirty="0" smtClean="0">
                <a:latin typeface="Century Gothic" panose="020B0502020202020204" pitchFamily="34" charset="0"/>
              </a:rPr>
              <a:t>This is Apple’s rival and its on most computers.</a:t>
            </a:r>
          </a:p>
          <a:p>
            <a:pPr algn="ctr"/>
            <a:r>
              <a:rPr lang="en-GB" sz="1200" dirty="0" smtClean="0">
                <a:latin typeface="Century Gothic" panose="020B0502020202020204" pitchFamily="34" charset="0"/>
              </a:rPr>
              <a:t>This software costs money whereas Apple doesn’t cost</a:t>
            </a:r>
            <a:r>
              <a:rPr lang="en-GB" sz="1400" dirty="0" smtClean="0"/>
              <a:t>.</a:t>
            </a:r>
            <a:endParaRPr lang="en-GB" sz="1400" dirty="0"/>
          </a:p>
        </p:txBody>
      </p:sp>
    </p:spTree>
    <p:extLst>
      <p:ext uri="{BB962C8B-B14F-4D97-AF65-F5344CB8AC3E}">
        <p14:creationId xmlns:p14="http://schemas.microsoft.com/office/powerpoint/2010/main" val="1487112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Applications of interactive media</a:t>
            </a:r>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Games</a:t>
            </a:r>
            <a:endParaRPr lang="en-GB" sz="1200" dirty="0" smtClean="0">
              <a:latin typeface="Century Gothic" panose="020B0502020202020204" pitchFamily="34" charset="0"/>
            </a:endParaRPr>
          </a:p>
          <a:p>
            <a:r>
              <a:rPr lang="en-GB" sz="1200" dirty="0" smtClean="0">
                <a:latin typeface="Century Gothic" panose="020B0502020202020204" pitchFamily="34" charset="0"/>
              </a:rPr>
              <a:t>The gaming industry relies heavily on the interactive media, the range covers from online crosswords to first person shooting. </a:t>
            </a:r>
          </a:p>
          <a:p>
            <a:r>
              <a:rPr lang="en-GB" sz="1200" dirty="0" smtClean="0">
                <a:latin typeface="Century Gothic" panose="020B0502020202020204" pitchFamily="34" charset="0"/>
              </a:rPr>
              <a:t>There are different demos that are released by the game owners, so that people can get a good feel about what the game is like.</a:t>
            </a:r>
          </a:p>
          <a:p>
            <a:r>
              <a:rPr lang="en-GB" sz="1200" dirty="0" smtClean="0">
                <a:latin typeface="Century Gothic" panose="020B0502020202020204" pitchFamily="34" charset="0"/>
              </a:rPr>
              <a:t>Games are advertised on other games this is good as the company can have other games that have more users, they can get some of there users… BUT this can become expensive for the different adverts.</a:t>
            </a:r>
          </a:p>
          <a:p>
            <a:pPr marL="0" indent="0">
              <a:buNone/>
            </a:pPr>
            <a:endParaRPr lang="en-GB" sz="12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13255" y="4336981"/>
            <a:ext cx="2015210" cy="1847910"/>
          </a:xfrm>
          <a:prstGeom prst="rect">
            <a:avLst/>
          </a:prstGeom>
        </p:spPr>
      </p:pic>
      <p:pic>
        <p:nvPicPr>
          <p:cNvPr id="5" name="Picture 4"/>
          <p:cNvPicPr>
            <a:picLocks noChangeAspect="1"/>
          </p:cNvPicPr>
          <p:nvPr/>
        </p:nvPicPr>
        <p:blipFill>
          <a:blip r:embed="rId3"/>
          <a:stretch>
            <a:fillRect/>
          </a:stretch>
        </p:blipFill>
        <p:spPr>
          <a:xfrm>
            <a:off x="5347129" y="4165027"/>
            <a:ext cx="4133850" cy="1323975"/>
          </a:xfrm>
          <a:prstGeom prst="rect">
            <a:avLst/>
          </a:prstGeom>
          <a:effectLst>
            <a:softEdge rad="533400"/>
          </a:effectLst>
        </p:spPr>
      </p:pic>
      <p:sp>
        <p:nvSpPr>
          <p:cNvPr id="6" name="TextBox 5"/>
          <p:cNvSpPr txBox="1"/>
          <p:nvPr/>
        </p:nvSpPr>
        <p:spPr>
          <a:xfrm>
            <a:off x="2940909" y="5992535"/>
            <a:ext cx="2537254" cy="646331"/>
          </a:xfrm>
          <a:prstGeom prst="rect">
            <a:avLst/>
          </a:prstGeom>
          <a:noFill/>
        </p:spPr>
        <p:txBody>
          <a:bodyPr wrap="square" rtlCol="0">
            <a:spAutoFit/>
          </a:bodyPr>
          <a:lstStyle/>
          <a:p>
            <a:pPr algn="ctr"/>
            <a:r>
              <a:rPr lang="en-GB" sz="1200" dirty="0" smtClean="0">
                <a:latin typeface="Century Gothic" panose="020B0502020202020204" pitchFamily="34" charset="0"/>
              </a:rPr>
              <a:t>This is a picture of a crossword layout, this is a basic interactive game</a:t>
            </a:r>
            <a:endParaRPr lang="en-GB" sz="1200" dirty="0">
              <a:latin typeface="Century Gothic" panose="020B0502020202020204" pitchFamily="34" charset="0"/>
            </a:endParaRPr>
          </a:p>
        </p:txBody>
      </p:sp>
      <p:sp>
        <p:nvSpPr>
          <p:cNvPr id="7" name="TextBox 6"/>
          <p:cNvSpPr txBox="1"/>
          <p:nvPr/>
        </p:nvSpPr>
        <p:spPr>
          <a:xfrm>
            <a:off x="5820518" y="5420629"/>
            <a:ext cx="3789405" cy="461665"/>
          </a:xfrm>
          <a:prstGeom prst="rect">
            <a:avLst/>
          </a:prstGeom>
          <a:noFill/>
        </p:spPr>
        <p:txBody>
          <a:bodyPr wrap="square" rtlCol="0">
            <a:spAutoFit/>
          </a:bodyPr>
          <a:lstStyle/>
          <a:p>
            <a:pPr algn="ctr"/>
            <a:r>
              <a:rPr lang="en-GB" sz="1200" dirty="0" smtClean="0">
                <a:latin typeface="Century Gothic" panose="020B0502020202020204" pitchFamily="34" charset="0"/>
              </a:rPr>
              <a:t>This is the logo of Call of Duty, this game is more advanced and more interactive.</a:t>
            </a:r>
            <a:endParaRPr lang="en-GB" sz="1200" dirty="0">
              <a:latin typeface="Century Gothic" panose="020B0502020202020204" pitchFamily="34" charset="0"/>
            </a:endParaRPr>
          </a:p>
        </p:txBody>
      </p:sp>
    </p:spTree>
    <p:extLst>
      <p:ext uri="{BB962C8B-B14F-4D97-AF65-F5344CB8AC3E}">
        <p14:creationId xmlns:p14="http://schemas.microsoft.com/office/powerpoint/2010/main" val="452860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Applications of interactive media</a:t>
            </a:r>
            <a:endParaRPr lang="en-GB" u="sng" dirty="0"/>
          </a:p>
        </p:txBody>
      </p:sp>
      <p:sp>
        <p:nvSpPr>
          <p:cNvPr id="3" name="Content Placeholder 2"/>
          <p:cNvSpPr>
            <a:spLocks noGrp="1"/>
          </p:cNvSpPr>
          <p:nvPr>
            <p:ph idx="1"/>
          </p:nvPr>
        </p:nvSpPr>
        <p:spPr/>
        <p:txBody>
          <a:bodyPr>
            <a:normAutofit/>
          </a:bodyPr>
          <a:lstStyle/>
          <a:p>
            <a:r>
              <a:rPr lang="en-GB" sz="1200" u="sng" dirty="0" smtClean="0">
                <a:latin typeface="Century Gothic" panose="020B0502020202020204" pitchFamily="34" charset="0"/>
              </a:rPr>
              <a:t>Education</a:t>
            </a:r>
          </a:p>
          <a:p>
            <a:r>
              <a:rPr lang="en-GB" sz="1200" dirty="0" smtClean="0">
                <a:latin typeface="Century Gothic" panose="020B0502020202020204" pitchFamily="34" charset="0"/>
              </a:rPr>
              <a:t>Multimedia can be used to make the students more engaged. The students can get more involved in their work. Teachers can show students videos that will help them to understand the topic a bit better.</a:t>
            </a:r>
          </a:p>
          <a:p>
            <a:r>
              <a:rPr lang="en-GB" sz="1200" dirty="0" smtClean="0">
                <a:latin typeface="Century Gothic" panose="020B0502020202020204" pitchFamily="34" charset="0"/>
              </a:rPr>
              <a:t>Students after a long time can loose concentration so they can look at videos and sites that can then help them gain there concentration. </a:t>
            </a:r>
            <a:endParaRPr lang="en-GB" sz="1200" dirty="0">
              <a:latin typeface="Century Gothic" panose="020B0502020202020204" pitchFamily="34" charset="0"/>
            </a:endParaRPr>
          </a:p>
          <a:p>
            <a:r>
              <a:rPr lang="en-GB" sz="1200" dirty="0" smtClean="0">
                <a:latin typeface="Century Gothic" panose="020B0502020202020204" pitchFamily="34" charset="0"/>
              </a:rPr>
              <a:t>Students at GCSE can use sites like BBC Bitesize and they can do different tasks to do at home. </a:t>
            </a:r>
            <a:endParaRPr lang="en-GB" sz="1200" dirty="0">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41" y="4536764"/>
            <a:ext cx="3411494" cy="1504598"/>
          </a:xfrm>
          <a:prstGeom prst="rect">
            <a:avLst/>
          </a:prstGeom>
        </p:spPr>
      </p:pic>
      <p:sp>
        <p:nvSpPr>
          <p:cNvPr id="5" name="TextBox 4"/>
          <p:cNvSpPr txBox="1"/>
          <p:nvPr/>
        </p:nvSpPr>
        <p:spPr>
          <a:xfrm>
            <a:off x="4319843" y="5559930"/>
            <a:ext cx="2421925" cy="646331"/>
          </a:xfrm>
          <a:prstGeom prst="rect">
            <a:avLst/>
          </a:prstGeom>
          <a:noFill/>
        </p:spPr>
        <p:txBody>
          <a:bodyPr wrap="square" rtlCol="0">
            <a:spAutoFit/>
          </a:bodyPr>
          <a:lstStyle/>
          <a:p>
            <a:pPr algn="ctr"/>
            <a:r>
              <a:rPr lang="en-GB" sz="1200" dirty="0" smtClean="0">
                <a:latin typeface="Century Gothic" panose="020B0502020202020204" pitchFamily="34" charset="0"/>
              </a:rPr>
              <a:t>This is the BBC Bitesize logo which will have educational help for students at school.</a:t>
            </a:r>
            <a:endParaRPr lang="en-GB" sz="1200" dirty="0">
              <a:latin typeface="Century Gothic" panose="020B0502020202020204" pitchFamily="34" charset="0"/>
            </a:endParaRPr>
          </a:p>
        </p:txBody>
      </p:sp>
    </p:spTree>
    <p:extLst>
      <p:ext uri="{BB962C8B-B14F-4D97-AF65-F5344CB8AC3E}">
        <p14:creationId xmlns:p14="http://schemas.microsoft.com/office/powerpoint/2010/main" val="819145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804</TotalTime>
  <Words>3239</Words>
  <Application>Microsoft Office PowerPoint</Application>
  <PresentationFormat>Widescreen</PresentationFormat>
  <Paragraphs>200</Paragraphs>
  <Slides>26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Adobe Fan Heiti Std B</vt:lpstr>
      <vt:lpstr>Adobe Heiti Std R</vt:lpstr>
      <vt:lpstr>Arial</vt:lpstr>
      <vt:lpstr>Calibri</vt:lpstr>
      <vt:lpstr>Century Gothic</vt:lpstr>
      <vt:lpstr>Trebuchet MS</vt:lpstr>
      <vt:lpstr>Wingdings 3</vt:lpstr>
      <vt:lpstr>Facet</vt:lpstr>
      <vt:lpstr>Interactive Media Authoring. Unit 60</vt:lpstr>
      <vt:lpstr>Authoring </vt:lpstr>
      <vt:lpstr>Authoring</vt:lpstr>
      <vt:lpstr>Planning interactive media</vt:lpstr>
      <vt:lpstr>Development and production of interactive media</vt:lpstr>
      <vt:lpstr>Applications of interactive media </vt:lpstr>
      <vt:lpstr>Applications of interactive media</vt:lpstr>
      <vt:lpstr>Applications of interactive media</vt:lpstr>
      <vt:lpstr>Applications of interactive media</vt:lpstr>
      <vt:lpstr>Applications of interactive media </vt:lpstr>
      <vt:lpstr>Applications of interactive media </vt:lpstr>
      <vt:lpstr>Applications of interactive media</vt:lpstr>
      <vt:lpstr>Interactive media Formats</vt:lpstr>
      <vt:lpstr>Interactive media formats</vt:lpstr>
      <vt:lpstr>Interactive media formats</vt:lpstr>
      <vt:lpstr>Interactive media formats</vt:lpstr>
      <vt:lpstr>Interactive media formats</vt:lpstr>
      <vt:lpstr>Interactive media formats</vt:lpstr>
      <vt:lpstr>Assets of interactive media </vt:lpstr>
      <vt:lpstr>Assets of interactive media</vt:lpstr>
      <vt:lpstr>Assets of interactive media</vt:lpstr>
      <vt:lpstr>Assets of interactive media</vt:lpstr>
      <vt:lpstr>Assets of Interactive media</vt:lpstr>
      <vt:lpstr>Assets of Interactive Media</vt:lpstr>
      <vt:lpstr>Interactivity and control</vt:lpstr>
      <vt:lpstr>Limitations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Media Authoring. Unit 60</dc:title>
  <dc:creator>S0084365 Parker, Alexander Guy</dc:creator>
  <cp:lastModifiedBy>S0084365 Parker, Alexander Guy</cp:lastModifiedBy>
  <cp:revision>111</cp:revision>
  <cp:lastPrinted>2015-09-18T10:18:07Z</cp:lastPrinted>
  <dcterms:created xsi:type="dcterms:W3CDTF">2015-09-07T13:14:00Z</dcterms:created>
  <dcterms:modified xsi:type="dcterms:W3CDTF">2015-09-18T11:04:18Z</dcterms:modified>
</cp:coreProperties>
</file>