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22"/>
  </p:notesMasterIdLst>
  <p:handoutMasterIdLst>
    <p:handoutMasterId r:id="rId23"/>
  </p:handoutMasterIdLst>
  <p:sldIdLst>
    <p:sldId id="256" r:id="rId2"/>
    <p:sldId id="275" r:id="rId3"/>
    <p:sldId id="276" r:id="rId4"/>
    <p:sldId id="257" r:id="rId5"/>
    <p:sldId id="258" r:id="rId6"/>
    <p:sldId id="259" r:id="rId7"/>
    <p:sldId id="260" r:id="rId8"/>
    <p:sldId id="262" r:id="rId9"/>
    <p:sldId id="281" r:id="rId10"/>
    <p:sldId id="263" r:id="rId11"/>
    <p:sldId id="277" r:id="rId12"/>
    <p:sldId id="264" r:id="rId13"/>
    <p:sldId id="265" r:id="rId14"/>
    <p:sldId id="266" r:id="rId15"/>
    <p:sldId id="267" r:id="rId16"/>
    <p:sldId id="269" r:id="rId17"/>
    <p:sldId id="271" r:id="rId18"/>
    <p:sldId id="280" r:id="rId19"/>
    <p:sldId id="272" r:id="rId20"/>
    <p:sldId id="279" r:id="rId21"/>
  </p:sldIdLst>
  <p:sldSz cx="12192000" cy="6858000"/>
  <p:notesSz cx="6794500" cy="9982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87204" autoAdjust="0"/>
  </p:normalViewPr>
  <p:slideViewPr>
    <p:cSldViewPr snapToGrid="0" snapToObjects="1">
      <p:cViewPr varScale="1">
        <p:scale>
          <a:sx n="81" d="100"/>
          <a:sy n="81" d="100"/>
        </p:scale>
        <p:origin x="96"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5000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500063"/>
          </a:xfrm>
          <a:prstGeom prst="rect">
            <a:avLst/>
          </a:prstGeom>
        </p:spPr>
        <p:txBody>
          <a:bodyPr vert="horz" lIns="91440" tIns="45720" rIns="91440" bIns="45720" rtlCol="0"/>
          <a:lstStyle>
            <a:lvl1pPr algn="r">
              <a:defRPr sz="1200"/>
            </a:lvl1pPr>
          </a:lstStyle>
          <a:p>
            <a:fld id="{64EE915A-A949-4446-A9BC-4B5D2818DCFC}" type="datetimeFigureOut">
              <a:rPr lang="en-GB" smtClean="0"/>
              <a:t>21/09/2016</a:t>
            </a:fld>
            <a:endParaRPr lang="en-GB"/>
          </a:p>
        </p:txBody>
      </p:sp>
      <p:sp>
        <p:nvSpPr>
          <p:cNvPr id="4" name="Footer Placeholder 3"/>
          <p:cNvSpPr>
            <a:spLocks noGrp="1"/>
          </p:cNvSpPr>
          <p:nvPr>
            <p:ph type="ftr" sz="quarter" idx="2"/>
          </p:nvPr>
        </p:nvSpPr>
        <p:spPr>
          <a:xfrm>
            <a:off x="0" y="9482138"/>
            <a:ext cx="2944813" cy="50006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82138"/>
            <a:ext cx="2944813" cy="500062"/>
          </a:xfrm>
          <a:prstGeom prst="rect">
            <a:avLst/>
          </a:prstGeom>
        </p:spPr>
        <p:txBody>
          <a:bodyPr vert="horz" lIns="91440" tIns="45720" rIns="91440" bIns="45720" rtlCol="0" anchor="b"/>
          <a:lstStyle>
            <a:lvl1pPr algn="r">
              <a:defRPr sz="1200"/>
            </a:lvl1pPr>
          </a:lstStyle>
          <a:p>
            <a:fld id="{9DF507E4-A6A5-4887-A9EE-C5A1985512E7}" type="slidenum">
              <a:rPr lang="en-GB" smtClean="0"/>
              <a:t>‹#›</a:t>
            </a:fld>
            <a:endParaRPr lang="en-GB"/>
          </a:p>
        </p:txBody>
      </p:sp>
    </p:spTree>
    <p:extLst>
      <p:ext uri="{BB962C8B-B14F-4D97-AF65-F5344CB8AC3E}">
        <p14:creationId xmlns:p14="http://schemas.microsoft.com/office/powerpoint/2010/main" val="3034095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50084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8645" y="0"/>
            <a:ext cx="2944283" cy="500844"/>
          </a:xfrm>
          <a:prstGeom prst="rect">
            <a:avLst/>
          </a:prstGeom>
        </p:spPr>
        <p:txBody>
          <a:bodyPr vert="horz" lIns="91440" tIns="45720" rIns="91440" bIns="45720" rtlCol="0"/>
          <a:lstStyle>
            <a:lvl1pPr algn="r">
              <a:defRPr sz="1200"/>
            </a:lvl1pPr>
          </a:lstStyle>
          <a:p>
            <a:fld id="{19D35A96-EBAF-405C-BDBB-FFEF6C820445}" type="datetimeFigureOut">
              <a:rPr lang="en-GB" smtClean="0"/>
              <a:t>21/09/2016</a:t>
            </a:fld>
            <a:endParaRPr lang="en-GB" dirty="0"/>
          </a:p>
        </p:txBody>
      </p:sp>
      <p:sp>
        <p:nvSpPr>
          <p:cNvPr id="4" name="Slide Image Placeholder 3"/>
          <p:cNvSpPr>
            <a:spLocks noGrp="1" noRot="1" noChangeAspect="1"/>
          </p:cNvSpPr>
          <p:nvPr>
            <p:ph type="sldImg" idx="2"/>
          </p:nvPr>
        </p:nvSpPr>
        <p:spPr>
          <a:xfrm>
            <a:off x="403225" y="1247775"/>
            <a:ext cx="5988050" cy="33686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803934"/>
            <a:ext cx="5435600" cy="393049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81358"/>
            <a:ext cx="2944283" cy="50084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8645" y="9481358"/>
            <a:ext cx="2944283" cy="500842"/>
          </a:xfrm>
          <a:prstGeom prst="rect">
            <a:avLst/>
          </a:prstGeom>
        </p:spPr>
        <p:txBody>
          <a:bodyPr vert="horz" lIns="91440" tIns="45720" rIns="91440" bIns="45720" rtlCol="0" anchor="b"/>
          <a:lstStyle>
            <a:lvl1pPr algn="r">
              <a:defRPr sz="1200"/>
            </a:lvl1pPr>
          </a:lstStyle>
          <a:p>
            <a:fld id="{7EA11AB6-52B6-4D94-BF2D-9527D5805445}" type="slidenum">
              <a:rPr lang="en-GB" smtClean="0"/>
              <a:t>‹#›</a:t>
            </a:fld>
            <a:endParaRPr lang="en-GB" dirty="0"/>
          </a:p>
        </p:txBody>
      </p:sp>
    </p:spTree>
    <p:extLst>
      <p:ext uri="{BB962C8B-B14F-4D97-AF65-F5344CB8AC3E}">
        <p14:creationId xmlns:p14="http://schemas.microsoft.com/office/powerpoint/2010/main" val="2460161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A11AB6-52B6-4D94-BF2D-9527D5805445}" type="slidenum">
              <a:rPr lang="en-GB" smtClean="0"/>
              <a:t>1</a:t>
            </a:fld>
            <a:endParaRPr lang="en-GB" dirty="0"/>
          </a:p>
        </p:txBody>
      </p:sp>
    </p:spTree>
    <p:extLst>
      <p:ext uri="{BB962C8B-B14F-4D97-AF65-F5344CB8AC3E}">
        <p14:creationId xmlns:p14="http://schemas.microsoft.com/office/powerpoint/2010/main" val="2039636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A11AB6-52B6-4D94-BF2D-9527D5805445}" type="slidenum">
              <a:rPr lang="en-GB" smtClean="0"/>
              <a:t>19</a:t>
            </a:fld>
            <a:endParaRPr lang="en-GB" dirty="0"/>
          </a:p>
        </p:txBody>
      </p:sp>
    </p:spTree>
    <p:extLst>
      <p:ext uri="{BB962C8B-B14F-4D97-AF65-F5344CB8AC3E}">
        <p14:creationId xmlns:p14="http://schemas.microsoft.com/office/powerpoint/2010/main" val="3810291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A11AB6-52B6-4D94-BF2D-9527D5805445}" type="slidenum">
              <a:rPr lang="en-GB" smtClean="0"/>
              <a:t>2</a:t>
            </a:fld>
            <a:endParaRPr lang="en-GB" dirty="0"/>
          </a:p>
        </p:txBody>
      </p:sp>
    </p:spTree>
    <p:extLst>
      <p:ext uri="{BB962C8B-B14F-4D97-AF65-F5344CB8AC3E}">
        <p14:creationId xmlns:p14="http://schemas.microsoft.com/office/powerpoint/2010/main" val="2775520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A11AB6-52B6-4D94-BF2D-9527D5805445}" type="slidenum">
              <a:rPr lang="en-GB" smtClean="0"/>
              <a:t>5</a:t>
            </a:fld>
            <a:endParaRPr lang="en-GB" dirty="0"/>
          </a:p>
        </p:txBody>
      </p:sp>
    </p:spTree>
    <p:extLst>
      <p:ext uri="{BB962C8B-B14F-4D97-AF65-F5344CB8AC3E}">
        <p14:creationId xmlns:p14="http://schemas.microsoft.com/office/powerpoint/2010/main" val="367770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A11AB6-52B6-4D94-BF2D-9527D5805445}" type="slidenum">
              <a:rPr lang="en-GB" smtClean="0"/>
              <a:t>6</a:t>
            </a:fld>
            <a:endParaRPr lang="en-GB" dirty="0"/>
          </a:p>
        </p:txBody>
      </p:sp>
    </p:spTree>
    <p:extLst>
      <p:ext uri="{BB962C8B-B14F-4D97-AF65-F5344CB8AC3E}">
        <p14:creationId xmlns:p14="http://schemas.microsoft.com/office/powerpoint/2010/main" val="824593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A11AB6-52B6-4D94-BF2D-9527D5805445}" type="slidenum">
              <a:rPr lang="en-GB" smtClean="0"/>
              <a:t>7</a:t>
            </a:fld>
            <a:endParaRPr lang="en-GB" dirty="0"/>
          </a:p>
        </p:txBody>
      </p:sp>
    </p:spTree>
    <p:extLst>
      <p:ext uri="{BB962C8B-B14F-4D97-AF65-F5344CB8AC3E}">
        <p14:creationId xmlns:p14="http://schemas.microsoft.com/office/powerpoint/2010/main" val="2783570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Camera: https://slrhut.co.uk/product/ID862C6/google?gclid=CL7h_JeXm88CFeQK0wod68YCkw</a:t>
            </a:r>
          </a:p>
          <a:p>
            <a:endParaRPr lang="en-GB" dirty="0"/>
          </a:p>
        </p:txBody>
      </p:sp>
      <p:sp>
        <p:nvSpPr>
          <p:cNvPr id="4" name="Slide Number Placeholder 3"/>
          <p:cNvSpPr>
            <a:spLocks noGrp="1"/>
          </p:cNvSpPr>
          <p:nvPr>
            <p:ph type="sldNum" sz="quarter" idx="10"/>
          </p:nvPr>
        </p:nvSpPr>
        <p:spPr/>
        <p:txBody>
          <a:bodyPr/>
          <a:lstStyle/>
          <a:p>
            <a:fld id="{7EA11AB6-52B6-4D94-BF2D-9527D5805445}" type="slidenum">
              <a:rPr lang="en-GB" smtClean="0"/>
              <a:t>8</a:t>
            </a:fld>
            <a:endParaRPr lang="en-GB" dirty="0"/>
          </a:p>
        </p:txBody>
      </p:sp>
    </p:spTree>
    <p:extLst>
      <p:ext uri="{BB962C8B-B14F-4D97-AF65-F5344CB8AC3E}">
        <p14:creationId xmlns:p14="http://schemas.microsoft.com/office/powerpoint/2010/main" val="1832733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Laptop: http://www.pcworld.co.uk/gbuk/computing/laptops/laptops/hp-pavilion-15-ab270sa-15-6-laptop-red-10138120-pdt.html</a:t>
            </a:r>
          </a:p>
          <a:p>
            <a:endParaRPr lang="en-GB" dirty="0" smtClean="0"/>
          </a:p>
          <a:p>
            <a:r>
              <a:rPr lang="en-GB" dirty="0" smtClean="0"/>
              <a:t>Adobe</a:t>
            </a:r>
            <a:r>
              <a:rPr lang="en-GB" baseline="0" dirty="0" smtClean="0"/>
              <a:t> CS6: https://www.kingofsoftware.co.uk/adobe-cs6-master-collection-for-windows-full-edition-electronic-download?___store=default&amp;utm_source=GoogleShopping&amp;gclid=CL2g3amam88CFQuNGwodnYsA0Q</a:t>
            </a:r>
          </a:p>
          <a:p>
            <a:endParaRPr lang="en-GB" dirty="0"/>
          </a:p>
        </p:txBody>
      </p:sp>
      <p:sp>
        <p:nvSpPr>
          <p:cNvPr id="4" name="Slide Number Placeholder 3"/>
          <p:cNvSpPr>
            <a:spLocks noGrp="1"/>
          </p:cNvSpPr>
          <p:nvPr>
            <p:ph type="sldNum" sz="quarter" idx="10"/>
          </p:nvPr>
        </p:nvSpPr>
        <p:spPr/>
        <p:txBody>
          <a:bodyPr/>
          <a:lstStyle/>
          <a:p>
            <a:fld id="{7EA11AB6-52B6-4D94-BF2D-9527D5805445}" type="slidenum">
              <a:rPr lang="en-GB" smtClean="0"/>
              <a:t>9</a:t>
            </a:fld>
            <a:endParaRPr lang="en-GB" dirty="0"/>
          </a:p>
        </p:txBody>
      </p:sp>
    </p:spTree>
    <p:extLst>
      <p:ext uri="{BB962C8B-B14F-4D97-AF65-F5344CB8AC3E}">
        <p14:creationId xmlns:p14="http://schemas.microsoft.com/office/powerpoint/2010/main" val="1772168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A11AB6-52B6-4D94-BF2D-9527D5805445}" type="slidenum">
              <a:rPr lang="en-GB" smtClean="0"/>
              <a:t>14</a:t>
            </a:fld>
            <a:endParaRPr lang="en-GB" dirty="0"/>
          </a:p>
        </p:txBody>
      </p:sp>
    </p:spTree>
    <p:extLst>
      <p:ext uri="{BB962C8B-B14F-4D97-AF65-F5344CB8AC3E}">
        <p14:creationId xmlns:p14="http://schemas.microsoft.com/office/powerpoint/2010/main" val="3305429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A11AB6-52B6-4D94-BF2D-9527D5805445}" type="slidenum">
              <a:rPr lang="en-GB" smtClean="0"/>
              <a:t>15</a:t>
            </a:fld>
            <a:endParaRPr lang="en-GB" dirty="0"/>
          </a:p>
        </p:txBody>
      </p:sp>
    </p:spTree>
    <p:extLst>
      <p:ext uri="{BB962C8B-B14F-4D97-AF65-F5344CB8AC3E}">
        <p14:creationId xmlns:p14="http://schemas.microsoft.com/office/powerpoint/2010/main" val="35806522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C2B3140-9131-4057-AE49-43FFE3735EBC}" type="datetime1">
              <a:rPr lang="en-US" smtClean="0"/>
              <a:t>9/21/2016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smtClean="0"/>
              <a:t>Matthew Darby</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9E57DC2-970A-4B3E-BB1C-7A09969E49DF}"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0290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CE55A6E-155C-40F2-9A12-E707957270B8}" type="datetime1">
              <a:rPr lang="en-US" smtClean="0"/>
              <a:t>9/21/2016</a:t>
            </a:fld>
            <a:endParaRPr lang="en-US" dirty="0"/>
          </a:p>
        </p:txBody>
      </p:sp>
      <p:sp>
        <p:nvSpPr>
          <p:cNvPr id="6" name="Footer Placeholder 5"/>
          <p:cNvSpPr>
            <a:spLocks noGrp="1"/>
          </p:cNvSpPr>
          <p:nvPr>
            <p:ph type="ftr" sz="quarter" idx="11"/>
          </p:nvPr>
        </p:nvSpPr>
        <p:spPr/>
        <p:txBody>
          <a:bodyPr/>
          <a:lstStyle/>
          <a:p>
            <a:r>
              <a:rPr lang="en-US" smtClean="0"/>
              <a:t>Matthew Darby</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0217471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E55A6E-155C-40F2-9A12-E707957270B8}" type="datetime1">
              <a:rPr lang="en-US" smtClean="0"/>
              <a:t>9/21/2016</a:t>
            </a:fld>
            <a:endParaRPr lang="en-US" dirty="0"/>
          </a:p>
        </p:txBody>
      </p:sp>
      <p:sp>
        <p:nvSpPr>
          <p:cNvPr id="5" name="Footer Placeholder 4"/>
          <p:cNvSpPr>
            <a:spLocks noGrp="1"/>
          </p:cNvSpPr>
          <p:nvPr>
            <p:ph type="ftr" sz="quarter" idx="11"/>
          </p:nvPr>
        </p:nvSpPr>
        <p:spPr/>
        <p:txBody>
          <a:bodyPr/>
          <a:lstStyle/>
          <a:p>
            <a:r>
              <a:rPr lang="en-US" smtClean="0"/>
              <a:t>Matthew Darby</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638133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E55A6E-155C-40F2-9A12-E707957270B8}" type="datetime1">
              <a:rPr lang="en-US" smtClean="0"/>
              <a:t>9/21/2016</a:t>
            </a:fld>
            <a:endParaRPr lang="en-US" dirty="0"/>
          </a:p>
        </p:txBody>
      </p:sp>
      <p:sp>
        <p:nvSpPr>
          <p:cNvPr id="5" name="Footer Placeholder 4"/>
          <p:cNvSpPr>
            <a:spLocks noGrp="1"/>
          </p:cNvSpPr>
          <p:nvPr>
            <p:ph type="ftr" sz="quarter" idx="11"/>
          </p:nvPr>
        </p:nvSpPr>
        <p:spPr/>
        <p:txBody>
          <a:bodyPr/>
          <a:lstStyle/>
          <a:p>
            <a:r>
              <a:rPr lang="en-US" smtClean="0"/>
              <a:t>Matthew Darby</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182445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E55A6E-155C-40F2-9A12-E707957270B8}" type="datetime1">
              <a:rPr lang="en-US" smtClean="0"/>
              <a:t>9/21/2016</a:t>
            </a:fld>
            <a:endParaRPr lang="en-US" dirty="0"/>
          </a:p>
        </p:txBody>
      </p:sp>
      <p:sp>
        <p:nvSpPr>
          <p:cNvPr id="5" name="Footer Placeholder 4"/>
          <p:cNvSpPr>
            <a:spLocks noGrp="1"/>
          </p:cNvSpPr>
          <p:nvPr>
            <p:ph type="ftr" sz="quarter" idx="11"/>
          </p:nvPr>
        </p:nvSpPr>
        <p:spPr/>
        <p:txBody>
          <a:bodyPr/>
          <a:lstStyle/>
          <a:p>
            <a:r>
              <a:rPr lang="en-US" smtClean="0"/>
              <a:t>Matthew Darby</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58924851"/>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E55A6E-155C-40F2-9A12-E707957270B8}" type="datetime1">
              <a:rPr lang="en-US" smtClean="0"/>
              <a:t>9/21/2016</a:t>
            </a:fld>
            <a:endParaRPr lang="en-US" dirty="0"/>
          </a:p>
        </p:txBody>
      </p:sp>
      <p:sp>
        <p:nvSpPr>
          <p:cNvPr id="5" name="Footer Placeholder 4"/>
          <p:cNvSpPr>
            <a:spLocks noGrp="1"/>
          </p:cNvSpPr>
          <p:nvPr>
            <p:ph type="ftr" sz="quarter" idx="11"/>
          </p:nvPr>
        </p:nvSpPr>
        <p:spPr/>
        <p:txBody>
          <a:bodyPr/>
          <a:lstStyle/>
          <a:p>
            <a:r>
              <a:rPr lang="en-US" smtClean="0"/>
              <a:t>Matthew Darby</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695989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E55A6E-155C-40F2-9A12-E707957270B8}" type="datetime1">
              <a:rPr lang="en-US" smtClean="0"/>
              <a:t>9/21/2016</a:t>
            </a:fld>
            <a:endParaRPr lang="en-US" dirty="0"/>
          </a:p>
        </p:txBody>
      </p:sp>
      <p:sp>
        <p:nvSpPr>
          <p:cNvPr id="5" name="Footer Placeholder 4"/>
          <p:cNvSpPr>
            <a:spLocks noGrp="1"/>
          </p:cNvSpPr>
          <p:nvPr>
            <p:ph type="ftr" sz="quarter" idx="11"/>
          </p:nvPr>
        </p:nvSpPr>
        <p:spPr/>
        <p:txBody>
          <a:bodyPr/>
          <a:lstStyle/>
          <a:p>
            <a:r>
              <a:rPr lang="en-US" smtClean="0"/>
              <a:t>Matthew Darby</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065499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2BD2CB-DB8B-41F8-84F6-1C2A6F620802}" type="datetime1">
              <a:rPr lang="en-US" smtClean="0"/>
              <a:t>9/21/2016</a:t>
            </a:fld>
            <a:endParaRPr lang="en-US" dirty="0"/>
          </a:p>
        </p:txBody>
      </p:sp>
      <p:sp>
        <p:nvSpPr>
          <p:cNvPr id="5" name="Footer Placeholder 4"/>
          <p:cNvSpPr>
            <a:spLocks noGrp="1"/>
          </p:cNvSpPr>
          <p:nvPr>
            <p:ph type="ftr" sz="quarter" idx="11"/>
          </p:nvPr>
        </p:nvSpPr>
        <p:spPr/>
        <p:txBody>
          <a:bodyPr/>
          <a:lstStyle/>
          <a:p>
            <a:r>
              <a:rPr lang="en-US" smtClean="0"/>
              <a:t>Matthew Darby</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5341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B9FC22-49A4-4BF6-97B2-B33A9FBDA81E}" type="datetime1">
              <a:rPr lang="en-US" smtClean="0"/>
              <a:t>9/21/2016</a:t>
            </a:fld>
            <a:endParaRPr lang="en-US" dirty="0"/>
          </a:p>
        </p:txBody>
      </p:sp>
      <p:sp>
        <p:nvSpPr>
          <p:cNvPr id="5" name="Footer Placeholder 4"/>
          <p:cNvSpPr>
            <a:spLocks noGrp="1"/>
          </p:cNvSpPr>
          <p:nvPr>
            <p:ph type="ftr" sz="quarter" idx="11"/>
          </p:nvPr>
        </p:nvSpPr>
        <p:spPr/>
        <p:txBody>
          <a:bodyPr/>
          <a:lstStyle/>
          <a:p>
            <a:r>
              <a:rPr lang="en-US" smtClean="0"/>
              <a:t>Matthew Darby</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824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ED6E46-CFAB-4696-835C-882EDCEEB7EA}" type="datetime1">
              <a:rPr lang="en-US" smtClean="0"/>
              <a:t>9/21/2016</a:t>
            </a:fld>
            <a:endParaRPr lang="en-US" dirty="0"/>
          </a:p>
        </p:txBody>
      </p:sp>
      <p:sp>
        <p:nvSpPr>
          <p:cNvPr id="5" name="Footer Placeholder 4"/>
          <p:cNvSpPr>
            <a:spLocks noGrp="1"/>
          </p:cNvSpPr>
          <p:nvPr>
            <p:ph type="ftr" sz="quarter" idx="11"/>
          </p:nvPr>
        </p:nvSpPr>
        <p:spPr/>
        <p:txBody>
          <a:bodyPr/>
          <a:lstStyle/>
          <a:p>
            <a:r>
              <a:rPr lang="en-US" smtClean="0"/>
              <a:t>Matthew Darby</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97007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B97F06-6CBC-4881-9CCA-D472B4A0EEEB}" type="datetime1">
              <a:rPr lang="en-US" smtClean="0"/>
              <a:t>9/21/2016</a:t>
            </a:fld>
            <a:endParaRPr lang="en-US" dirty="0"/>
          </a:p>
        </p:txBody>
      </p:sp>
      <p:sp>
        <p:nvSpPr>
          <p:cNvPr id="5" name="Footer Placeholder 4"/>
          <p:cNvSpPr>
            <a:spLocks noGrp="1"/>
          </p:cNvSpPr>
          <p:nvPr>
            <p:ph type="ftr" sz="quarter" idx="11"/>
          </p:nvPr>
        </p:nvSpPr>
        <p:spPr/>
        <p:txBody>
          <a:bodyPr/>
          <a:lstStyle/>
          <a:p>
            <a:r>
              <a:rPr lang="en-US" smtClean="0"/>
              <a:t>Matthew Darby</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673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FCE057-EBD6-46FD-B4AD-005257B1EAEA}" type="datetime1">
              <a:rPr lang="en-US" smtClean="0"/>
              <a:t>9/21/2016</a:t>
            </a:fld>
            <a:endParaRPr lang="en-US" dirty="0"/>
          </a:p>
        </p:txBody>
      </p:sp>
      <p:sp>
        <p:nvSpPr>
          <p:cNvPr id="6" name="Footer Placeholder 5"/>
          <p:cNvSpPr>
            <a:spLocks noGrp="1"/>
          </p:cNvSpPr>
          <p:nvPr>
            <p:ph type="ftr" sz="quarter" idx="11"/>
          </p:nvPr>
        </p:nvSpPr>
        <p:spPr/>
        <p:txBody>
          <a:bodyPr/>
          <a:lstStyle/>
          <a:p>
            <a:r>
              <a:rPr lang="en-US" smtClean="0"/>
              <a:t>Matthew Darby</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565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949D88-104E-4A86-B13A-3936CD60D1AD}" type="datetime1">
              <a:rPr lang="en-US" smtClean="0"/>
              <a:t>9/21/2016</a:t>
            </a:fld>
            <a:endParaRPr lang="en-US" dirty="0"/>
          </a:p>
        </p:txBody>
      </p:sp>
      <p:sp>
        <p:nvSpPr>
          <p:cNvPr id="8" name="Footer Placeholder 7"/>
          <p:cNvSpPr>
            <a:spLocks noGrp="1"/>
          </p:cNvSpPr>
          <p:nvPr>
            <p:ph type="ftr" sz="quarter" idx="11"/>
          </p:nvPr>
        </p:nvSpPr>
        <p:spPr/>
        <p:txBody>
          <a:bodyPr/>
          <a:lstStyle/>
          <a:p>
            <a:r>
              <a:rPr lang="en-US" smtClean="0"/>
              <a:t>Matthew Darby</a:t>
            </a: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8723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3CAD06-6F89-46BF-BC52-CCF73F96E2D3}" type="datetime1">
              <a:rPr lang="en-US" smtClean="0"/>
              <a:t>9/21/2016</a:t>
            </a:fld>
            <a:endParaRPr lang="en-US" dirty="0"/>
          </a:p>
        </p:txBody>
      </p:sp>
      <p:sp>
        <p:nvSpPr>
          <p:cNvPr id="4" name="Footer Placeholder 3"/>
          <p:cNvSpPr>
            <a:spLocks noGrp="1"/>
          </p:cNvSpPr>
          <p:nvPr>
            <p:ph type="ftr" sz="quarter" idx="11"/>
          </p:nvPr>
        </p:nvSpPr>
        <p:spPr/>
        <p:txBody>
          <a:bodyPr/>
          <a:lstStyle/>
          <a:p>
            <a:r>
              <a:rPr lang="en-US" smtClean="0"/>
              <a:t>Matthew Darby</a:t>
            </a: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21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D33FC-FD54-4E3D-AB33-3B3F2CA5BC40}" type="datetime1">
              <a:rPr lang="en-US" smtClean="0"/>
              <a:t>9/21/2016</a:t>
            </a:fld>
            <a:endParaRPr lang="en-US" dirty="0"/>
          </a:p>
        </p:txBody>
      </p:sp>
      <p:sp>
        <p:nvSpPr>
          <p:cNvPr id="3" name="Footer Placeholder 2"/>
          <p:cNvSpPr>
            <a:spLocks noGrp="1"/>
          </p:cNvSpPr>
          <p:nvPr>
            <p:ph type="ftr" sz="quarter" idx="11"/>
          </p:nvPr>
        </p:nvSpPr>
        <p:spPr/>
        <p:txBody>
          <a:bodyPr/>
          <a:lstStyle/>
          <a:p>
            <a:r>
              <a:rPr lang="en-US" smtClean="0"/>
              <a:t>Matthew Darby</a:t>
            </a: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39977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7D92BD5-39D3-40F6-B656-B2044EC22943}" type="datetime1">
              <a:rPr lang="en-US" smtClean="0"/>
              <a:t>9/21/2016</a:t>
            </a:fld>
            <a:endParaRPr lang="en-US" dirty="0"/>
          </a:p>
        </p:txBody>
      </p:sp>
      <p:sp>
        <p:nvSpPr>
          <p:cNvPr id="6" name="Footer Placeholder 5"/>
          <p:cNvSpPr>
            <a:spLocks noGrp="1"/>
          </p:cNvSpPr>
          <p:nvPr>
            <p:ph type="ftr" sz="quarter" idx="11"/>
          </p:nvPr>
        </p:nvSpPr>
        <p:spPr/>
        <p:txBody>
          <a:bodyPr/>
          <a:lstStyle/>
          <a:p>
            <a:r>
              <a:rPr lang="en-US" smtClean="0"/>
              <a:t>Matthew Darby</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3933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4EB7A8C-6267-4066-ABC6-A9A5EEBEC6BB}" type="datetime1">
              <a:rPr lang="en-US" smtClean="0"/>
              <a:t>9/21/2016</a:t>
            </a:fld>
            <a:endParaRPr lang="en-US" dirty="0"/>
          </a:p>
        </p:txBody>
      </p:sp>
      <p:sp>
        <p:nvSpPr>
          <p:cNvPr id="6" name="Footer Placeholder 5"/>
          <p:cNvSpPr>
            <a:spLocks noGrp="1"/>
          </p:cNvSpPr>
          <p:nvPr>
            <p:ph type="ftr" sz="quarter" idx="11"/>
          </p:nvPr>
        </p:nvSpPr>
        <p:spPr/>
        <p:txBody>
          <a:bodyPr/>
          <a:lstStyle/>
          <a:p>
            <a:r>
              <a:rPr lang="en-US" smtClean="0"/>
              <a:t>Matthew Darby</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77358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CE55A6E-155C-40F2-9A12-E707957270B8}" type="datetime1">
              <a:rPr lang="en-US" smtClean="0"/>
              <a:t>9/21/2016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Matthew Darby</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050632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Advertisement pitch</a:t>
            </a:r>
            <a:endParaRPr lang="en-US" dirty="0"/>
          </a:p>
        </p:txBody>
      </p:sp>
      <p:sp>
        <p:nvSpPr>
          <p:cNvPr id="3" name="Subtitle 2"/>
          <p:cNvSpPr>
            <a:spLocks noGrp="1"/>
          </p:cNvSpPr>
          <p:nvPr>
            <p:ph type="subTitle" idx="1"/>
          </p:nvPr>
        </p:nvSpPr>
        <p:spPr/>
        <p:txBody>
          <a:bodyPr/>
          <a:lstStyle/>
          <a:p>
            <a:r>
              <a:rPr lang="en-US" dirty="0" smtClean="0"/>
              <a:t>By Alex Parker</a:t>
            </a:r>
            <a:endParaRPr lang="en-US" dirty="0"/>
          </a:p>
        </p:txBody>
      </p:sp>
    </p:spTree>
    <p:extLst>
      <p:ext uri="{BB962C8B-B14F-4D97-AF65-F5344CB8AC3E}">
        <p14:creationId xmlns:p14="http://schemas.microsoft.com/office/powerpoint/2010/main" val="1550720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Schedule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project schedule will hopefully only take about a week; I will need to get the assets, the equipment, I will also do the filming and the editing in this time as well.</a:t>
            </a:r>
          </a:p>
          <a:p>
            <a:pPr marL="0" indent="0">
              <a:buNone/>
            </a:pPr>
            <a:r>
              <a:rPr lang="en-US" dirty="0" smtClean="0"/>
              <a:t>The editing and the asset collection can be done in the lessons that I have and the filming will be done at the </a:t>
            </a:r>
            <a:r>
              <a:rPr lang="en-US" dirty="0" err="1" smtClean="0"/>
              <a:t>weekened</a:t>
            </a:r>
            <a:r>
              <a:rPr lang="en-US" dirty="0" smtClean="0"/>
              <a:t> or on a Friday when I have the time to do so. There isn’t a lot of things that I need so the schedule will take a bit of time. </a:t>
            </a:r>
          </a:p>
        </p:txBody>
      </p:sp>
    </p:spTree>
    <p:extLst>
      <p:ext uri="{BB962C8B-B14F-4D97-AF65-F5344CB8AC3E}">
        <p14:creationId xmlns:p14="http://schemas.microsoft.com/office/powerpoint/2010/main" val="1853670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Fit/Market Research</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GB" dirty="0"/>
              <a:t>The market we are looking into is the shoe market, footwear is a popular market and it has not left much opportunity for new ideas which have not already been used, by other companies. This would mean that I need to generate my own ideas. Rather than looking at the design and materials used in just trainers it would be wise to research the entire market, looking at different types of shoes. I have noticed with my own use that most shoes are made for comfort and style offer little to no support, however the more practical shoes or business shoes are supportive but have a lack of comfort. This means that I can use this to my advantage as I can make them comforting, supportive and stylish.</a:t>
            </a:r>
          </a:p>
          <a:p>
            <a:pPr marL="0" indent="0">
              <a:buNone/>
            </a:pPr>
            <a:r>
              <a:rPr lang="en-GB" dirty="0"/>
              <a:t>The global footwear industry has been experiencing rapid expansion, primarily due to rapid demand for new and innovative footwear products worldwide. Due to advancements in manufacturing processes, technology innovation and integration, modern, trendy, and comfortable shoes are being continuously developed at reasonable prices in order to keep pace with the growing demand for these products. Different international brands are merging sportswear with fashion wear nowadays. In addition, there has been a surge in health and fitness activities among consumers worldwide, particularly in running and other sports. This is leading sports brands are continuously involved in the manufacturing of technically sophisticated and innovative products. The following are the biggest places in the world that in the footwear market:  U.S, Canada, Rest of North America, U.K., Germany, France, Russia, Italy, Rest of Europe, China, India, Japan, Australia, Rest of Asia Pacific, South America, Middle East, Africa </a:t>
            </a:r>
          </a:p>
          <a:p>
            <a:pPr marL="0" indent="0">
              <a:buNone/>
            </a:pPr>
            <a:endParaRPr lang="en-US" dirty="0"/>
          </a:p>
        </p:txBody>
      </p:sp>
    </p:spTree>
    <p:extLst>
      <p:ext uri="{BB962C8B-B14F-4D97-AF65-F5344CB8AC3E}">
        <p14:creationId xmlns:p14="http://schemas.microsoft.com/office/powerpoint/2010/main" val="889257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Planning/Milestones</a:t>
            </a:r>
            <a:endParaRPr lang="en-US" dirty="0"/>
          </a:p>
        </p:txBody>
      </p:sp>
      <p:sp>
        <p:nvSpPr>
          <p:cNvPr id="3" name="Content Placeholder 2"/>
          <p:cNvSpPr>
            <a:spLocks noGrp="1"/>
          </p:cNvSpPr>
          <p:nvPr>
            <p:ph idx="1"/>
          </p:nvPr>
        </p:nvSpPr>
        <p:spPr/>
        <p:txBody>
          <a:bodyPr/>
          <a:lstStyle/>
          <a:p>
            <a:pPr marL="0" indent="0">
              <a:buNone/>
            </a:pPr>
            <a:r>
              <a:rPr lang="en-US" dirty="0" smtClean="0"/>
              <a:t>When doing this </a:t>
            </a:r>
            <a:r>
              <a:rPr lang="en-US" dirty="0" smtClean="0"/>
              <a:t>assignment I will have some Milestones to make sure I do some feedback to whatever I need. The milestone is an important thing as I can review what I have done over some small periods.</a:t>
            </a:r>
            <a:endParaRPr lang="en-US" dirty="0"/>
          </a:p>
        </p:txBody>
      </p:sp>
    </p:spTree>
    <p:extLst>
      <p:ext uri="{BB962C8B-B14F-4D97-AF65-F5344CB8AC3E}">
        <p14:creationId xmlns:p14="http://schemas.microsoft.com/office/powerpoint/2010/main" val="23369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Planning/Gantt Chart</a:t>
            </a:r>
            <a:endParaRPr lang="en-US" dirty="0"/>
          </a:p>
        </p:txBody>
      </p:sp>
      <p:sp>
        <p:nvSpPr>
          <p:cNvPr id="5" name="Content Placeholder 4"/>
          <p:cNvSpPr>
            <a:spLocks noGrp="1"/>
          </p:cNvSpPr>
          <p:nvPr>
            <p:ph idx="1"/>
          </p:nvPr>
        </p:nvSpPr>
        <p:spPr/>
        <p:txBody>
          <a:bodyPr/>
          <a:lstStyle/>
          <a:p>
            <a:r>
              <a:rPr lang="en-GB" dirty="0" smtClean="0"/>
              <a:t>A Gantt Chart is a coloured document to keep me up-to-date with what I need to do. </a:t>
            </a:r>
            <a:endParaRPr lang="en-GB" dirty="0"/>
          </a:p>
        </p:txBody>
      </p:sp>
      <p:pic>
        <p:nvPicPr>
          <p:cNvPr id="3" name="Picture 2"/>
          <p:cNvPicPr>
            <a:picLocks noChangeAspect="1"/>
          </p:cNvPicPr>
          <p:nvPr/>
        </p:nvPicPr>
        <p:blipFill rotWithShape="1">
          <a:blip r:embed="rId2"/>
          <a:srcRect t="18861" r="38442" b="52308"/>
          <a:stretch/>
        </p:blipFill>
        <p:spPr>
          <a:xfrm>
            <a:off x="3391393" y="3063888"/>
            <a:ext cx="7505205" cy="2811980"/>
          </a:xfrm>
          <a:prstGeom prst="rect">
            <a:avLst/>
          </a:prstGeom>
        </p:spPr>
      </p:pic>
    </p:spTree>
    <p:extLst>
      <p:ext uri="{BB962C8B-B14F-4D97-AF65-F5344CB8AC3E}">
        <p14:creationId xmlns:p14="http://schemas.microsoft.com/office/powerpoint/2010/main" val="516313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r>
              <a:rPr lang="en-GB" dirty="0" smtClean="0"/>
              <a:t>ILP</a:t>
            </a:r>
            <a:endParaRPr lang="en-GB" dirty="0"/>
          </a:p>
        </p:txBody>
      </p:sp>
      <p:sp>
        <p:nvSpPr>
          <p:cNvPr id="6" name="Content Placeholder 5"/>
          <p:cNvSpPr>
            <a:spLocks noGrp="1"/>
          </p:cNvSpPr>
          <p:nvPr>
            <p:ph idx="1"/>
          </p:nvPr>
        </p:nvSpPr>
        <p:spPr/>
        <p:txBody>
          <a:bodyPr/>
          <a:lstStyle/>
          <a:p>
            <a:r>
              <a:rPr lang="en-GB" dirty="0"/>
              <a:t>The </a:t>
            </a:r>
            <a:r>
              <a:rPr lang="en-GB" dirty="0" smtClean="0"/>
              <a:t>ILP is a Individual Learning Plan,</a:t>
            </a:r>
          </a:p>
          <a:p>
            <a:r>
              <a:rPr lang="en-GB" dirty="0" smtClean="0"/>
              <a:t>This means I can stay up to date and this</a:t>
            </a:r>
            <a:br>
              <a:rPr lang="en-GB" dirty="0" smtClean="0"/>
            </a:br>
            <a:r>
              <a:rPr lang="en-GB" dirty="0" smtClean="0"/>
              <a:t>means I know what to do in that lesson.</a:t>
            </a:r>
            <a:endParaRPr lang="en-GB" dirty="0"/>
          </a:p>
          <a:p>
            <a:endParaRPr lang="en-GB" dirty="0"/>
          </a:p>
        </p:txBody>
      </p:sp>
      <p:sp>
        <p:nvSpPr>
          <p:cNvPr id="5" name="Content Placeholder 2"/>
          <p:cNvSpPr txBox="1">
            <a:spLocks/>
          </p:cNvSpPr>
          <p:nvPr/>
        </p:nvSpPr>
        <p:spPr>
          <a:xfrm>
            <a:off x="1371600" y="1877475"/>
            <a:ext cx="4332514" cy="477610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en-GB" dirty="0" smtClean="0"/>
          </a:p>
        </p:txBody>
      </p:sp>
      <p:pic>
        <p:nvPicPr>
          <p:cNvPr id="3" name="Picture 2"/>
          <p:cNvPicPr>
            <a:picLocks noChangeAspect="1"/>
          </p:cNvPicPr>
          <p:nvPr/>
        </p:nvPicPr>
        <p:blipFill rotWithShape="1">
          <a:blip r:embed="rId3"/>
          <a:srcRect l="24643" t="19957" r="25438" b="17583"/>
          <a:stretch/>
        </p:blipFill>
        <p:spPr>
          <a:xfrm>
            <a:off x="7271840" y="2391865"/>
            <a:ext cx="3909765" cy="3913579"/>
          </a:xfrm>
          <a:prstGeom prst="rect">
            <a:avLst/>
          </a:prstGeom>
        </p:spPr>
      </p:pic>
    </p:spTree>
    <p:extLst>
      <p:ext uri="{BB962C8B-B14F-4D97-AF65-F5344CB8AC3E}">
        <p14:creationId xmlns:p14="http://schemas.microsoft.com/office/powerpoint/2010/main" val="2870141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19698"/>
            <a:ext cx="9601200" cy="1485900"/>
          </a:xfrm>
        </p:spPr>
        <p:txBody>
          <a:bodyPr/>
          <a:lstStyle/>
          <a:p>
            <a:r>
              <a:rPr lang="en-US" dirty="0" smtClean="0"/>
              <a:t>Planning/</a:t>
            </a:r>
            <a:r>
              <a:rPr lang="en-GB" dirty="0" smtClean="0"/>
              <a:t>Visio Timeline</a:t>
            </a:r>
            <a:endParaRPr lang="en-GB" dirty="0"/>
          </a:p>
        </p:txBody>
      </p:sp>
      <p:sp>
        <p:nvSpPr>
          <p:cNvPr id="3" name="Content Placeholder 2"/>
          <p:cNvSpPr>
            <a:spLocks noGrp="1"/>
          </p:cNvSpPr>
          <p:nvPr>
            <p:ph idx="1"/>
          </p:nvPr>
        </p:nvSpPr>
        <p:spPr>
          <a:xfrm>
            <a:off x="1481768" y="1851161"/>
            <a:ext cx="9601200" cy="804231"/>
          </a:xfrm>
        </p:spPr>
        <p:txBody>
          <a:bodyPr>
            <a:normAutofit/>
          </a:bodyPr>
          <a:lstStyle/>
          <a:p>
            <a:pPr marL="0" indent="0">
              <a:buNone/>
            </a:pPr>
            <a:r>
              <a:rPr lang="en-GB" dirty="0" smtClean="0"/>
              <a:t>This is a </a:t>
            </a:r>
            <a:r>
              <a:rPr lang="en-GB" dirty="0" smtClean="0"/>
              <a:t>Visio Timeline:</a:t>
            </a:r>
            <a:endParaRPr lang="en-GB" dirty="0"/>
          </a:p>
        </p:txBody>
      </p:sp>
      <p:pic>
        <p:nvPicPr>
          <p:cNvPr id="4" name="Picture 3"/>
          <p:cNvPicPr>
            <a:picLocks noChangeAspect="1"/>
          </p:cNvPicPr>
          <p:nvPr/>
        </p:nvPicPr>
        <p:blipFill rotWithShape="1">
          <a:blip r:embed="rId3"/>
          <a:srcRect l="17338" t="34568" r="20520" b="36090"/>
          <a:stretch/>
        </p:blipFill>
        <p:spPr>
          <a:xfrm>
            <a:off x="1481768" y="2655392"/>
            <a:ext cx="8783473" cy="3317896"/>
          </a:xfrm>
          <a:prstGeom prst="rect">
            <a:avLst/>
          </a:prstGeom>
        </p:spPr>
      </p:pic>
    </p:spTree>
    <p:extLst>
      <p:ext uri="{BB962C8B-B14F-4D97-AF65-F5344CB8AC3E}">
        <p14:creationId xmlns:p14="http://schemas.microsoft.com/office/powerpoint/2010/main" val="3549268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Clearances</a:t>
            </a:r>
            <a:endParaRPr lang="en-GB" dirty="0"/>
          </a:p>
        </p:txBody>
      </p:sp>
      <p:sp>
        <p:nvSpPr>
          <p:cNvPr id="3" name="Content Placeholder 2"/>
          <p:cNvSpPr>
            <a:spLocks noGrp="1"/>
          </p:cNvSpPr>
          <p:nvPr>
            <p:ph idx="1"/>
          </p:nvPr>
        </p:nvSpPr>
        <p:spPr/>
        <p:txBody>
          <a:bodyPr>
            <a:normAutofit/>
          </a:bodyPr>
          <a:lstStyle/>
          <a:p>
            <a:r>
              <a:rPr lang="en-GB" dirty="0" smtClean="0"/>
              <a:t>I will not need any clearances as their wont be anyone in their apart from myself and this means that I will not need anyone in it.</a:t>
            </a:r>
            <a:endParaRPr lang="en-GB" dirty="0"/>
          </a:p>
        </p:txBody>
      </p:sp>
    </p:spTree>
    <p:extLst>
      <p:ext uri="{BB962C8B-B14F-4D97-AF65-F5344CB8AC3E}">
        <p14:creationId xmlns:p14="http://schemas.microsoft.com/office/powerpoint/2010/main" val="628361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50328"/>
            <a:ext cx="3168869" cy="811924"/>
          </a:xfrm>
        </p:spPr>
        <p:txBody>
          <a:bodyPr/>
          <a:lstStyle/>
          <a:p>
            <a:r>
              <a:rPr lang="en-GB" dirty="0"/>
              <a:t>Dope sheets</a:t>
            </a:r>
          </a:p>
        </p:txBody>
      </p:sp>
      <p:sp>
        <p:nvSpPr>
          <p:cNvPr id="3" name="Content Placeholder 2"/>
          <p:cNvSpPr>
            <a:spLocks noGrp="1"/>
          </p:cNvSpPr>
          <p:nvPr>
            <p:ph idx="1"/>
          </p:nvPr>
        </p:nvSpPr>
        <p:spPr>
          <a:xfrm>
            <a:off x="1494430" y="1954682"/>
            <a:ext cx="9601200" cy="2440236"/>
          </a:xfrm>
        </p:spPr>
        <p:txBody>
          <a:bodyPr/>
          <a:lstStyle/>
          <a:p>
            <a:pPr marL="0" indent="0">
              <a:buNone/>
            </a:pPr>
            <a:r>
              <a:rPr lang="en-GB" dirty="0" smtClean="0"/>
              <a:t>This is the 1</a:t>
            </a:r>
            <a:r>
              <a:rPr lang="en-GB" baseline="30000" dirty="0" smtClean="0"/>
              <a:t>st</a:t>
            </a:r>
            <a:r>
              <a:rPr lang="en-GB" dirty="0" smtClean="0"/>
              <a:t> dope sheet. </a:t>
            </a:r>
            <a:endParaRPr lang="en-GB" dirty="0"/>
          </a:p>
        </p:txBody>
      </p:sp>
      <p:pic>
        <p:nvPicPr>
          <p:cNvPr id="5" name="Picture 4"/>
          <p:cNvPicPr>
            <a:picLocks noChangeAspect="1"/>
          </p:cNvPicPr>
          <p:nvPr/>
        </p:nvPicPr>
        <p:blipFill>
          <a:blip r:embed="rId2"/>
          <a:stretch>
            <a:fillRect/>
          </a:stretch>
        </p:blipFill>
        <p:spPr>
          <a:xfrm rot="16200000">
            <a:off x="4190019" y="1832881"/>
            <a:ext cx="3350813" cy="4809376"/>
          </a:xfrm>
          <a:prstGeom prst="rect">
            <a:avLst/>
          </a:prstGeom>
        </p:spPr>
      </p:pic>
    </p:spTree>
    <p:extLst>
      <p:ext uri="{BB962C8B-B14F-4D97-AF65-F5344CB8AC3E}">
        <p14:creationId xmlns:p14="http://schemas.microsoft.com/office/powerpoint/2010/main" val="711932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50328"/>
            <a:ext cx="3168869" cy="811924"/>
          </a:xfrm>
        </p:spPr>
        <p:txBody>
          <a:bodyPr/>
          <a:lstStyle/>
          <a:p>
            <a:r>
              <a:rPr lang="en-GB" dirty="0"/>
              <a:t>Dope sheets</a:t>
            </a:r>
          </a:p>
        </p:txBody>
      </p:sp>
      <p:sp>
        <p:nvSpPr>
          <p:cNvPr id="3" name="Content Placeholder 2"/>
          <p:cNvSpPr>
            <a:spLocks noGrp="1"/>
          </p:cNvSpPr>
          <p:nvPr>
            <p:ph idx="1"/>
          </p:nvPr>
        </p:nvSpPr>
        <p:spPr>
          <a:xfrm>
            <a:off x="1494430" y="1954682"/>
            <a:ext cx="9601200" cy="2440236"/>
          </a:xfrm>
        </p:spPr>
        <p:txBody>
          <a:bodyPr/>
          <a:lstStyle/>
          <a:p>
            <a:pPr marL="0" indent="0">
              <a:buNone/>
            </a:pPr>
            <a:r>
              <a:rPr lang="en-GB" dirty="0" smtClean="0"/>
              <a:t>This is the 2</a:t>
            </a:r>
            <a:r>
              <a:rPr lang="en-GB" baseline="30000" dirty="0" smtClean="0"/>
              <a:t>nd</a:t>
            </a:r>
            <a:r>
              <a:rPr lang="en-GB" dirty="0" smtClean="0"/>
              <a:t> dope sheet. </a:t>
            </a:r>
            <a:endParaRPr lang="en-GB" dirty="0"/>
          </a:p>
        </p:txBody>
      </p:sp>
      <p:pic>
        <p:nvPicPr>
          <p:cNvPr id="5" name="Picture 4"/>
          <p:cNvPicPr>
            <a:picLocks noChangeAspect="1"/>
          </p:cNvPicPr>
          <p:nvPr/>
        </p:nvPicPr>
        <p:blipFill>
          <a:blip r:embed="rId2"/>
          <a:stretch>
            <a:fillRect/>
          </a:stretch>
        </p:blipFill>
        <p:spPr>
          <a:xfrm rot="16200000">
            <a:off x="4582033" y="2082760"/>
            <a:ext cx="2972524" cy="4246179"/>
          </a:xfrm>
          <a:prstGeom prst="rect">
            <a:avLst/>
          </a:prstGeom>
        </p:spPr>
      </p:pic>
    </p:spTree>
    <p:extLst>
      <p:ext uri="{BB962C8B-B14F-4D97-AF65-F5344CB8AC3E}">
        <p14:creationId xmlns:p14="http://schemas.microsoft.com/office/powerpoint/2010/main" val="3750676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Logo</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The logo for </a:t>
            </a:r>
            <a:r>
              <a:rPr lang="en-GB" dirty="0" err="1" smtClean="0"/>
              <a:t>SpeedFire</a:t>
            </a:r>
            <a:r>
              <a:rPr lang="en-GB" dirty="0" smtClean="0"/>
              <a:t> is this: </a:t>
            </a:r>
            <a:endParaRPr lang="en-GB" dirty="0"/>
          </a:p>
          <a:p>
            <a:pPr marL="0" indent="0">
              <a:buNone/>
            </a:pPr>
            <a:endParaRPr lang="en-GB" dirty="0" smtClean="0"/>
          </a:p>
        </p:txBody>
      </p:sp>
      <p:pic>
        <p:nvPicPr>
          <p:cNvPr id="5" name="Picture 4"/>
          <p:cNvPicPr>
            <a:picLocks noChangeAspect="1"/>
          </p:cNvPicPr>
          <p:nvPr/>
        </p:nvPicPr>
        <p:blipFill>
          <a:blip r:embed="rId3"/>
          <a:stretch>
            <a:fillRect/>
          </a:stretch>
        </p:blipFill>
        <p:spPr>
          <a:xfrm rot="16200000">
            <a:off x="6267327" y="1129057"/>
            <a:ext cx="4193719" cy="6001173"/>
          </a:xfrm>
          <a:prstGeom prst="rect">
            <a:avLst/>
          </a:prstGeom>
        </p:spPr>
      </p:pic>
    </p:spTree>
    <p:extLst>
      <p:ext uri="{BB962C8B-B14F-4D97-AF65-F5344CB8AC3E}">
        <p14:creationId xmlns:p14="http://schemas.microsoft.com/office/powerpoint/2010/main" val="2821675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to Project</a:t>
            </a:r>
            <a:endParaRPr lang="en-US" dirty="0"/>
          </a:p>
        </p:txBody>
      </p:sp>
      <p:sp>
        <p:nvSpPr>
          <p:cNvPr id="3" name="Content Placeholder 2"/>
          <p:cNvSpPr>
            <a:spLocks noGrp="1"/>
          </p:cNvSpPr>
          <p:nvPr>
            <p:ph idx="1"/>
          </p:nvPr>
        </p:nvSpPr>
        <p:spPr/>
        <p:txBody>
          <a:bodyPr/>
          <a:lstStyle/>
          <a:p>
            <a:pPr marL="0" indent="0">
              <a:buNone/>
            </a:pPr>
            <a:r>
              <a:rPr lang="en-US" dirty="0" smtClean="0"/>
              <a:t>This project is going to be a advertisement, the advert will be promoting a new pair of trainers. The project will need to have a lot of things to have gather such as research into the competitors and the market. I will also create the logo, name, shoe model and so forth. I have already thought of the name and it is going to be called </a:t>
            </a:r>
            <a:r>
              <a:rPr lang="en-US" dirty="0" err="1" smtClean="0"/>
              <a:t>SpeedFire</a:t>
            </a:r>
            <a:r>
              <a:rPr lang="en-US" dirty="0" smtClean="0"/>
              <a:t>.</a:t>
            </a:r>
          </a:p>
          <a:p>
            <a:pPr marL="0" indent="0">
              <a:buNone/>
            </a:pPr>
            <a:r>
              <a:rPr lang="en-US" dirty="0" smtClean="0"/>
              <a:t>The advertisement is a big industry as you can gain a lot of customers from it. This can sometimes mean that people are going to loose as well, this is because they are placing a bet </a:t>
            </a:r>
            <a:r>
              <a:rPr lang="en-US" smtClean="0"/>
              <a:t>on things. </a:t>
            </a:r>
            <a:endParaRPr lang="en-US" dirty="0" smtClean="0"/>
          </a:p>
          <a:p>
            <a:pPr marL="0" indent="0">
              <a:buNone/>
            </a:pPr>
            <a:endParaRPr lang="en-US" dirty="0" smtClean="0"/>
          </a:p>
        </p:txBody>
      </p:sp>
    </p:spTree>
    <p:extLst>
      <p:ext uri="{BB962C8B-B14F-4D97-AF65-F5344CB8AC3E}">
        <p14:creationId xmlns:p14="http://schemas.microsoft.com/office/powerpoint/2010/main" val="2933841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a:t>
            </a:r>
            <a:endParaRPr lang="en-US" dirty="0"/>
          </a:p>
        </p:txBody>
      </p:sp>
      <p:sp>
        <p:nvSpPr>
          <p:cNvPr id="3" name="Content Placeholder 2"/>
          <p:cNvSpPr>
            <a:spLocks noGrp="1"/>
          </p:cNvSpPr>
          <p:nvPr>
            <p:ph idx="1"/>
          </p:nvPr>
        </p:nvSpPr>
        <p:spPr/>
        <p:txBody>
          <a:bodyPr/>
          <a:lstStyle/>
          <a:p>
            <a:pPr marL="0" indent="0">
              <a:buNone/>
            </a:pPr>
            <a:r>
              <a:rPr lang="en-US" dirty="0" smtClean="0"/>
              <a:t>I will make my video as eye-catching and as good so that people will look at them and be rememerable to it. I will create this in a high quality standard as well.</a:t>
            </a:r>
            <a:endParaRPr lang="en-US" dirty="0"/>
          </a:p>
        </p:txBody>
      </p:sp>
    </p:spTree>
    <p:extLst>
      <p:ext uri="{BB962C8B-B14F-4D97-AF65-F5344CB8AC3E}">
        <p14:creationId xmlns:p14="http://schemas.microsoft.com/office/powerpoint/2010/main" val="3305542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Information</a:t>
            </a:r>
            <a:endParaRPr lang="en-US" dirty="0"/>
          </a:p>
        </p:txBody>
      </p:sp>
      <p:sp>
        <p:nvSpPr>
          <p:cNvPr id="3" name="Content Placeholder 2"/>
          <p:cNvSpPr>
            <a:spLocks noGrp="1"/>
          </p:cNvSpPr>
          <p:nvPr>
            <p:ph idx="1"/>
          </p:nvPr>
        </p:nvSpPr>
        <p:spPr/>
        <p:txBody>
          <a:bodyPr/>
          <a:lstStyle/>
          <a:p>
            <a:pPr marL="0" indent="0">
              <a:buNone/>
            </a:pPr>
            <a:r>
              <a:rPr lang="en-US" dirty="0" smtClean="0"/>
              <a:t>My product is going to be a new brand of trainers. The trainers are going to be called SPEEDFIRE. I have created this name as it makes it seem as if the person that will wear the shoes will get faster with them on.</a:t>
            </a:r>
          </a:p>
          <a:p>
            <a:pPr marL="0" indent="0">
              <a:buNone/>
            </a:pPr>
            <a:r>
              <a:rPr lang="en-US" dirty="0" smtClean="0"/>
              <a:t>This product will be available in 7 different </a:t>
            </a:r>
            <a:r>
              <a:rPr lang="en-US" dirty="0" err="1" smtClean="0"/>
              <a:t>colours</a:t>
            </a:r>
            <a:r>
              <a:rPr lang="en-US" dirty="0" smtClean="0"/>
              <a:t>/ patterns, but for the purpose of the video it will be dark grey or black. </a:t>
            </a:r>
            <a:endParaRPr lang="en-US" dirty="0"/>
          </a:p>
        </p:txBody>
      </p:sp>
    </p:spTree>
    <p:extLst>
      <p:ext uri="{BB962C8B-B14F-4D97-AF65-F5344CB8AC3E}">
        <p14:creationId xmlns:p14="http://schemas.microsoft.com/office/powerpoint/2010/main" val="4135118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Content Outline</a:t>
            </a:r>
            <a:endParaRPr lang="en-US" dirty="0"/>
          </a:p>
        </p:txBody>
      </p:sp>
      <p:sp>
        <p:nvSpPr>
          <p:cNvPr id="3" name="Content Placeholder 2"/>
          <p:cNvSpPr>
            <a:spLocks noGrp="1"/>
          </p:cNvSpPr>
          <p:nvPr>
            <p:ph idx="1"/>
          </p:nvPr>
        </p:nvSpPr>
        <p:spPr/>
        <p:txBody>
          <a:bodyPr/>
          <a:lstStyle/>
          <a:p>
            <a:pPr marL="0" indent="0">
              <a:buNone/>
            </a:pPr>
            <a:r>
              <a:rPr lang="en-US" dirty="0" smtClean="0"/>
              <a:t>I am going to be creating a advert for a new brand of trainers. This is going to be for people aged 16 – 21 as they are students. Like myself</a:t>
            </a:r>
            <a:endParaRPr lang="en-US" dirty="0"/>
          </a:p>
        </p:txBody>
      </p:sp>
    </p:spTree>
    <p:extLst>
      <p:ext uri="{BB962C8B-B14F-4D97-AF65-F5344CB8AC3E}">
        <p14:creationId xmlns:p14="http://schemas.microsoft.com/office/powerpoint/2010/main" val="1947965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Audience</a:t>
            </a:r>
            <a:endParaRPr lang="en-US" dirty="0"/>
          </a:p>
        </p:txBody>
      </p:sp>
      <p:sp>
        <p:nvSpPr>
          <p:cNvPr id="3" name="Content Placeholder 2"/>
          <p:cNvSpPr>
            <a:spLocks noGrp="1"/>
          </p:cNvSpPr>
          <p:nvPr>
            <p:ph idx="1"/>
          </p:nvPr>
        </p:nvSpPr>
        <p:spPr/>
        <p:txBody>
          <a:bodyPr/>
          <a:lstStyle/>
          <a:p>
            <a:pPr lvl="1"/>
            <a:r>
              <a:rPr lang="en-US" dirty="0" smtClean="0"/>
              <a:t>The target audience for my shoes is students aged 14- 24, this is why I have made the advert to be connected to the age by making it engaging and interesting for them.</a:t>
            </a:r>
          </a:p>
          <a:p>
            <a:pPr lvl="1"/>
            <a:r>
              <a:rPr lang="en-US" dirty="0" smtClean="0"/>
              <a:t>I have also priced the shoes at £30 this means that they will get some more sales and this also means that they aren’t too cheep but they aren’t dead expensive. </a:t>
            </a:r>
            <a:endParaRPr lang="en-US" dirty="0"/>
          </a:p>
        </p:txBody>
      </p:sp>
    </p:spTree>
    <p:extLst>
      <p:ext uri="{BB962C8B-B14F-4D97-AF65-F5344CB8AC3E}">
        <p14:creationId xmlns:p14="http://schemas.microsoft.com/office/powerpoint/2010/main" val="1406104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For this project I will need:</a:t>
            </a:r>
          </a:p>
          <a:p>
            <a:pPr marL="0" indent="0">
              <a:buNone/>
            </a:pPr>
            <a:r>
              <a:rPr lang="en-GB" dirty="0" smtClean="0"/>
              <a:t>A editing computer </a:t>
            </a:r>
            <a:r>
              <a:rPr lang="en-GB" dirty="0" smtClean="0">
                <a:sym typeface="Wingdings" panose="05000000000000000000" pitchFamily="2" charset="2"/>
              </a:rPr>
              <a:t> Edit the footage</a:t>
            </a:r>
          </a:p>
          <a:p>
            <a:pPr marL="0" indent="0">
              <a:buNone/>
            </a:pPr>
            <a:r>
              <a:rPr lang="en-GB" dirty="0" smtClean="0">
                <a:sym typeface="Wingdings" panose="05000000000000000000" pitchFamily="2" charset="2"/>
              </a:rPr>
              <a:t>A Camera  Record it</a:t>
            </a:r>
          </a:p>
          <a:p>
            <a:pPr marL="0" indent="0">
              <a:buNone/>
            </a:pPr>
            <a:r>
              <a:rPr lang="en-GB" dirty="0" smtClean="0">
                <a:sym typeface="Wingdings" panose="05000000000000000000" pitchFamily="2" charset="2"/>
              </a:rPr>
              <a:t>A new pair of shoes  As the </a:t>
            </a:r>
            <a:r>
              <a:rPr lang="en-GB" dirty="0" err="1" smtClean="0">
                <a:sym typeface="Wingdings" panose="05000000000000000000" pitchFamily="2" charset="2"/>
              </a:rPr>
              <a:t>Speedfire’s</a:t>
            </a:r>
            <a:endParaRPr lang="en-GB" dirty="0" smtClean="0">
              <a:sym typeface="Wingdings" panose="05000000000000000000" pitchFamily="2" charset="2"/>
            </a:endParaRPr>
          </a:p>
          <a:p>
            <a:pPr marL="0" indent="0">
              <a:buNone/>
            </a:pPr>
            <a:r>
              <a:rPr lang="en-GB" dirty="0" smtClean="0">
                <a:sym typeface="Wingdings" panose="05000000000000000000" pitchFamily="2" charset="2"/>
              </a:rPr>
              <a:t>A old pair of shoes</a:t>
            </a:r>
          </a:p>
          <a:p>
            <a:pPr marL="0" indent="0">
              <a:buNone/>
            </a:pPr>
            <a:r>
              <a:rPr lang="en-GB" dirty="0" smtClean="0">
                <a:sym typeface="Wingdings" panose="05000000000000000000" pitchFamily="2" charset="2"/>
              </a:rPr>
              <a:t>Tripod  keeping the camera steady</a:t>
            </a:r>
          </a:p>
          <a:p>
            <a:pPr marL="0" indent="0">
              <a:buNone/>
            </a:pPr>
            <a:r>
              <a:rPr lang="en-GB" dirty="0" smtClean="0">
                <a:sym typeface="Wingdings" panose="05000000000000000000" pitchFamily="2" charset="2"/>
              </a:rPr>
              <a:t>Microphone  Record the sound.</a:t>
            </a:r>
          </a:p>
        </p:txBody>
      </p:sp>
    </p:spTree>
    <p:extLst>
      <p:ext uri="{BB962C8B-B14F-4D97-AF65-F5344CB8AC3E}">
        <p14:creationId xmlns:p14="http://schemas.microsoft.com/office/powerpoint/2010/main" val="4138160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Personnel Requirements/Jobs</a:t>
            </a:r>
            <a:endParaRPr lang="en-GB" dirty="0"/>
          </a:p>
        </p:txBody>
      </p:sp>
      <p:sp>
        <p:nvSpPr>
          <p:cNvPr id="3" name="Content Placeholder 2"/>
          <p:cNvSpPr>
            <a:spLocks noGrp="1"/>
          </p:cNvSpPr>
          <p:nvPr>
            <p:ph idx="1"/>
          </p:nvPr>
        </p:nvSpPr>
        <p:spPr/>
        <p:txBody>
          <a:bodyPr/>
          <a:lstStyle/>
          <a:p>
            <a:pPr marL="0" indent="0">
              <a:buNone/>
            </a:pPr>
            <a:r>
              <a:rPr lang="en-GB" dirty="0" smtClean="0"/>
              <a:t>I will need to have a job table this will telling what jobs that people will do, this will help when we are filming.</a:t>
            </a:r>
          </a:p>
          <a:p>
            <a:pPr marL="0" indent="0">
              <a:buNone/>
            </a:pPr>
            <a:r>
              <a:rPr lang="en-GB" dirty="0" smtClean="0"/>
              <a:t>Myself</a:t>
            </a:r>
            <a:r>
              <a:rPr lang="en-GB" dirty="0" smtClean="0">
                <a:sym typeface="Wingdings" panose="05000000000000000000" pitchFamily="2" charset="2"/>
              </a:rPr>
              <a:t> I will be acting in it and I will also be the speaker, I will also have the job of doing the edited.</a:t>
            </a:r>
          </a:p>
          <a:p>
            <a:pPr marL="0" indent="0">
              <a:buNone/>
            </a:pPr>
            <a:r>
              <a:rPr lang="en-GB" dirty="0" smtClean="0">
                <a:sym typeface="Wingdings" panose="05000000000000000000" pitchFamily="2" charset="2"/>
              </a:rPr>
              <a:t>My Brother  He will be doing the filming and the tea/coffee man.</a:t>
            </a:r>
            <a:endParaRPr lang="en-GB" dirty="0" smtClean="0"/>
          </a:p>
        </p:txBody>
      </p:sp>
    </p:spTree>
    <p:extLst>
      <p:ext uri="{BB962C8B-B14F-4D97-AF65-F5344CB8AC3E}">
        <p14:creationId xmlns:p14="http://schemas.microsoft.com/office/powerpoint/2010/main" val="2754904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Budget</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For this project</a:t>
            </a:r>
            <a:r>
              <a:rPr lang="en-GB" dirty="0"/>
              <a:t> </a:t>
            </a:r>
            <a:r>
              <a:rPr lang="en-GB" dirty="0" smtClean="0"/>
              <a:t>I have been given £4,000 to spend on items:</a:t>
            </a:r>
          </a:p>
          <a:p>
            <a:pPr marL="0" indent="0">
              <a:buNone/>
            </a:pPr>
            <a:r>
              <a:rPr lang="en-GB" dirty="0" smtClean="0"/>
              <a:t>I will need to get a camera, Tripod, Computer and editing station, and maybe a microphone. </a:t>
            </a:r>
          </a:p>
          <a:p>
            <a:pPr marL="0" indent="0">
              <a:buNone/>
            </a:pPr>
            <a:r>
              <a:rPr lang="en-GB" dirty="0" smtClean="0"/>
              <a:t>I have found online a good camera which comes with lots of accessories: this is all the things that I will need, this is all for £999.00</a:t>
            </a:r>
          </a:p>
          <a:p>
            <a:pPr marL="0" indent="0">
              <a:buNone/>
            </a:pPr>
            <a:endParaRPr lang="en-GB" dirty="0" smtClean="0"/>
          </a:p>
          <a:p>
            <a:pPr marL="0" indent="0">
              <a:buNone/>
            </a:pPr>
            <a:r>
              <a:rPr lang="en-GB" dirty="0" smtClean="0"/>
              <a:t>The money I spend is: 2,687.97 – This means </a:t>
            </a:r>
            <a:r>
              <a:rPr lang="en-GB" dirty="0" err="1" smtClean="0"/>
              <a:t>i</a:t>
            </a:r>
            <a:r>
              <a:rPr lang="en-GB" dirty="0" smtClean="0"/>
              <a:t> have £1,312.03 to spend on bus travel and other equipment if needed.</a:t>
            </a:r>
            <a:endParaRPr lang="en-GB" dirty="0"/>
          </a:p>
          <a:p>
            <a:pPr marL="0" indent="0">
              <a:buNone/>
            </a:pPr>
            <a:endParaRPr lang="en-GB" dirty="0" smtClean="0"/>
          </a:p>
          <a:p>
            <a:pPr marL="0" indent="0">
              <a:buNone/>
            </a:pPr>
            <a:endParaRPr lang="en-GB"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460" y="712519"/>
            <a:ext cx="2257343" cy="2257343"/>
          </a:xfrm>
          <a:prstGeom prst="rect">
            <a:avLst/>
          </a:prstGeom>
        </p:spPr>
      </p:pic>
    </p:spTree>
    <p:extLst>
      <p:ext uri="{BB962C8B-B14F-4D97-AF65-F5344CB8AC3E}">
        <p14:creationId xmlns:p14="http://schemas.microsoft.com/office/powerpoint/2010/main" val="453607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2283"/>
          <a:stretch/>
        </p:blipFill>
        <p:spPr>
          <a:xfrm>
            <a:off x="1615044" y="980814"/>
            <a:ext cx="1945018" cy="151332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2603" y="677067"/>
            <a:ext cx="1913995" cy="1913995"/>
          </a:xfrm>
          <a:prstGeom prst="rect">
            <a:avLst/>
          </a:prstGeom>
        </p:spPr>
      </p:pic>
      <p:sp>
        <p:nvSpPr>
          <p:cNvPr id="2" name="Title 1"/>
          <p:cNvSpPr>
            <a:spLocks noGrp="1"/>
          </p:cNvSpPr>
          <p:nvPr>
            <p:ph type="title"/>
          </p:nvPr>
        </p:nvSpPr>
        <p:spPr/>
        <p:txBody>
          <a:bodyPr/>
          <a:lstStyle/>
          <a:p>
            <a:r>
              <a:rPr lang="en-GB" dirty="0" smtClean="0"/>
              <a:t>Budget</a:t>
            </a:r>
            <a:endParaRPr lang="en-GB" dirty="0"/>
          </a:p>
        </p:txBody>
      </p:sp>
      <p:sp>
        <p:nvSpPr>
          <p:cNvPr id="3" name="Content Placeholder 2"/>
          <p:cNvSpPr>
            <a:spLocks noGrp="1"/>
          </p:cNvSpPr>
          <p:nvPr>
            <p:ph idx="1"/>
          </p:nvPr>
        </p:nvSpPr>
        <p:spPr/>
        <p:txBody>
          <a:bodyPr/>
          <a:lstStyle/>
          <a:p>
            <a:r>
              <a:rPr lang="en-GB" dirty="0"/>
              <a:t>I have also found a good computer that will do what I want with it: this has enough ram to hold the programs on it and this also had a </a:t>
            </a:r>
            <a:r>
              <a:rPr lang="en-GB" dirty="0" smtClean="0"/>
              <a:t>1TB </a:t>
            </a:r>
            <a:r>
              <a:rPr lang="en-GB" dirty="0"/>
              <a:t>of storage on it and </a:t>
            </a:r>
            <a:r>
              <a:rPr lang="en-GB" dirty="0" smtClean="0"/>
              <a:t>this is enough to keep the files together, it is also a </a:t>
            </a:r>
            <a:r>
              <a:rPr lang="en-GB" dirty="0"/>
              <a:t>good price at: £289.97</a:t>
            </a:r>
          </a:p>
          <a:p>
            <a:r>
              <a:rPr lang="en-GB" dirty="0" smtClean="0"/>
              <a:t>I also needed a program to edit the footage in: this is going to be adobe suite I will get the CS6 section, I have found the whole suite for £1,3999 at a website and this is a bit pricey but this will do the job that I need.</a:t>
            </a:r>
            <a:endParaRPr lang="en-GB" dirty="0"/>
          </a:p>
        </p:txBody>
      </p:sp>
    </p:spTree>
    <p:extLst>
      <p:ext uri="{BB962C8B-B14F-4D97-AF65-F5344CB8AC3E}">
        <p14:creationId xmlns:p14="http://schemas.microsoft.com/office/powerpoint/2010/main" val="41211713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616</TotalTime>
  <Words>1238</Words>
  <Application>Microsoft Office PowerPoint</Application>
  <PresentationFormat>Widescreen</PresentationFormat>
  <Paragraphs>73</Paragraphs>
  <Slides>20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Franklin Gothic Book</vt:lpstr>
      <vt:lpstr>Garamond</vt:lpstr>
      <vt:lpstr>Wingdings</vt:lpstr>
      <vt:lpstr>Organic</vt:lpstr>
      <vt:lpstr>Advertisement pitch</vt:lpstr>
      <vt:lpstr>Intro to Project</vt:lpstr>
      <vt:lpstr>Product Information</vt:lpstr>
      <vt:lpstr>Full Content Outline</vt:lpstr>
      <vt:lpstr>Target Audience</vt:lpstr>
      <vt:lpstr>Resources</vt:lpstr>
      <vt:lpstr>Personnel Requirements/Jobs</vt:lpstr>
      <vt:lpstr>Budget</vt:lpstr>
      <vt:lpstr>Budget</vt:lpstr>
      <vt:lpstr>Project Schedule</vt:lpstr>
      <vt:lpstr>Project Fit/Market Research</vt:lpstr>
      <vt:lpstr>Planning/Milestones</vt:lpstr>
      <vt:lpstr>Planning/Gantt Chart</vt:lpstr>
      <vt:lpstr>Planning/ILP</vt:lpstr>
      <vt:lpstr>Planning/Visio Timeline</vt:lpstr>
      <vt:lpstr>Clearances</vt:lpstr>
      <vt:lpstr>Dope sheets</vt:lpstr>
      <vt:lpstr>Dope sheets</vt:lpstr>
      <vt:lpstr>Logo</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Trainer advertisement</dc:title>
  <dc:creator>Matt Darby</dc:creator>
  <cp:lastModifiedBy>S0084365 Parker, Alexander Guy</cp:lastModifiedBy>
  <cp:revision>47</cp:revision>
  <cp:lastPrinted>2015-11-19T13:43:35Z</cp:lastPrinted>
  <dcterms:created xsi:type="dcterms:W3CDTF">2015-10-19T18:04:14Z</dcterms:created>
  <dcterms:modified xsi:type="dcterms:W3CDTF">2016-09-21T11:01:09Z</dcterms:modified>
</cp:coreProperties>
</file>