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794500"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88" d="100"/>
          <a:sy n="88"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FF0000"/>
                </a:solidFill>
              </a:rPr>
              <a:t>What is your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What is your age?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CE2-401D-B33C-E7A627A737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CE2-401D-B33C-E7A627A7371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CE2-401D-B33C-E7A627A7371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9CE2-401D-B33C-E7A627A737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16-20</c:v>
                </c:pt>
                <c:pt idx="1">
                  <c:v>21-30</c:v>
                </c:pt>
                <c:pt idx="2">
                  <c:v>31-40</c:v>
                </c:pt>
                <c:pt idx="3">
                  <c:v>41+</c:v>
                </c:pt>
              </c:strCache>
            </c:strRef>
          </c:cat>
          <c:val>
            <c:numRef>
              <c:f>Sheet1!$B$2:$B$5</c:f>
              <c:numCache>
                <c:formatCode>General</c:formatCode>
                <c:ptCount val="4"/>
                <c:pt idx="0">
                  <c:v>4</c:v>
                </c:pt>
                <c:pt idx="1">
                  <c:v>3</c:v>
                </c:pt>
                <c:pt idx="2">
                  <c:v>1</c:v>
                </c:pt>
                <c:pt idx="3">
                  <c:v>2</c:v>
                </c:pt>
              </c:numCache>
            </c:numRef>
          </c:val>
          <c:extLst>
            <c:ext xmlns:c16="http://schemas.microsoft.com/office/drawing/2014/chart" uri="{C3380CC4-5D6E-409C-BE32-E72D297353CC}">
              <c16:uniqueId val="{00000008-9CE2-401D-B33C-E7A627A73719}"/>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rgbClr val="FF0000"/>
                </a:solidFill>
              </a:rPr>
              <a:t>What</a:t>
            </a:r>
            <a:r>
              <a:rPr lang="en-US" baseline="0" dirty="0" smtClean="0">
                <a:solidFill>
                  <a:srgbClr val="FF0000"/>
                </a:solidFill>
              </a:rPr>
              <a:t> is your </a:t>
            </a:r>
            <a:r>
              <a:rPr lang="en-US" dirty="0" smtClean="0">
                <a:solidFill>
                  <a:srgbClr val="FF0000"/>
                </a:solidFill>
              </a:rPr>
              <a:t>Gender?</a:t>
            </a:r>
            <a:endParaRPr lang="en-US" dirty="0">
              <a:solidFill>
                <a:srgbClr val="FF000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A39-47E8-B4EE-01A06EABE8E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A39-47E8-B4EE-01A06EABE8E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A39-47E8-B4EE-01A06EABE8E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Prefer not to say</c:v>
                </c:pt>
              </c:strCache>
            </c:strRef>
          </c:cat>
          <c:val>
            <c:numRef>
              <c:f>Sheet1!$B$2:$B$4</c:f>
              <c:numCache>
                <c:formatCode>General</c:formatCode>
                <c:ptCount val="3"/>
                <c:pt idx="0">
                  <c:v>6</c:v>
                </c:pt>
                <c:pt idx="1">
                  <c:v>4</c:v>
                </c:pt>
                <c:pt idx="2">
                  <c:v>0</c:v>
                </c:pt>
              </c:numCache>
            </c:numRef>
          </c:val>
          <c:extLst>
            <c:ext xmlns:c16="http://schemas.microsoft.com/office/drawing/2014/chart" uri="{C3380CC4-5D6E-409C-BE32-E72D297353CC}">
              <c16:uniqueId val="{00000000-28FE-498C-A21B-827F3165959A}"/>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solidFill>
                  <a:srgbClr val="FF0000"/>
                </a:solidFill>
              </a:rPr>
              <a:t>Do you</a:t>
            </a:r>
            <a:r>
              <a:rPr lang="en-GB" baseline="0" dirty="0" smtClean="0">
                <a:solidFill>
                  <a:srgbClr val="FF0000"/>
                </a:solidFill>
              </a:rPr>
              <a:t> know what an Advergame is?</a:t>
            </a:r>
            <a:endParaRPr lang="en-GB" dirty="0">
              <a:solidFill>
                <a:srgbClr val="FF000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know what a Advergame is?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75F-4FA7-B83E-3AB3565819A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75F-4FA7-B83E-3AB3565819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0-9AE0-4912-B702-C3E7DF9AD0F2}"/>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solidFill>
                  <a:srgbClr val="FF0000"/>
                </a:solidFill>
              </a:rPr>
              <a:t>What device do you use mostly to play Advergames?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What device do you use mostly to play Advergames?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711-4CE1-B2FE-F7723899E81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711-4CE1-B2FE-F7723899E81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711-4CE1-B2FE-F7723899E81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711-4CE1-B2FE-F7723899E8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Smartphone</c:v>
                </c:pt>
                <c:pt idx="1">
                  <c:v>Tablet</c:v>
                </c:pt>
                <c:pt idx="2">
                  <c:v>Laptop</c:v>
                </c:pt>
                <c:pt idx="3">
                  <c:v>PC</c:v>
                </c:pt>
              </c:strCache>
            </c:strRef>
          </c:cat>
          <c:val>
            <c:numRef>
              <c:f>Sheet1!$B$2:$B$5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0-7D4F-4990-873E-24B160FF6DDF}"/>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5FB2457C-25C4-4F42-B2CA-F35CA9B06D3A}" type="datetimeFigureOut">
              <a:rPr lang="en-GB" smtClean="0"/>
              <a:t>04/05/2016</a:t>
            </a:fld>
            <a:endParaRPr lang="en-GB"/>
          </a:p>
        </p:txBody>
      </p:sp>
      <p:sp>
        <p:nvSpPr>
          <p:cNvPr id="4" name="Footer Placeholder 3"/>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3A183B8E-888F-4939-830B-6C62CB61CDC9}" type="slidenum">
              <a:rPr lang="en-GB" smtClean="0"/>
              <a:t>‹#›</a:t>
            </a:fld>
            <a:endParaRPr lang="en-GB"/>
          </a:p>
        </p:txBody>
      </p:sp>
    </p:spTree>
    <p:extLst>
      <p:ext uri="{BB962C8B-B14F-4D97-AF65-F5344CB8AC3E}">
        <p14:creationId xmlns:p14="http://schemas.microsoft.com/office/powerpoint/2010/main" val="2418130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347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24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60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46422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70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smtClean="0"/>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739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smtClean="0"/>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841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74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smtClean="0"/>
              <a:t>5/4/2016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765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978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11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280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8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100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smtClean="0"/>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470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29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996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5/4/2016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589140"/>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cu6LQta7MAhVKIMAKHZuKA4EQjRwIBw&amp;url=http://www.atgtickets.com/artists/barney-harwood/&amp;psig=AFQjCNH1B1Q7GodPF39HGLZqcm7osVrINQ&amp;ust=146183275960369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dCIlyYLAq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Advergames Pitch</a:t>
            </a:r>
            <a:endParaRPr lang="en-GB" dirty="0"/>
          </a:p>
        </p:txBody>
      </p:sp>
      <p:sp>
        <p:nvSpPr>
          <p:cNvPr id="3" name="Subtitle 2"/>
          <p:cNvSpPr>
            <a:spLocks noGrp="1"/>
          </p:cNvSpPr>
          <p:nvPr>
            <p:ph type="subTitle" idx="1"/>
          </p:nvPr>
        </p:nvSpPr>
        <p:spPr/>
        <p:txBody>
          <a:bodyPr/>
          <a:lstStyle/>
          <a:p>
            <a:r>
              <a:rPr lang="en-GB" dirty="0" smtClean="0"/>
              <a:t>By Alex Parker</a:t>
            </a:r>
            <a:endParaRPr lang="en-GB" dirty="0"/>
          </a:p>
        </p:txBody>
      </p:sp>
      <p:pic>
        <p:nvPicPr>
          <p:cNvPr id="4" name="Picture 3"/>
          <p:cNvPicPr>
            <a:picLocks noChangeAspect="1"/>
          </p:cNvPicPr>
          <p:nvPr/>
        </p:nvPicPr>
        <p:blipFill>
          <a:blip r:embed="rId2"/>
          <a:stretch>
            <a:fillRect/>
          </a:stretch>
        </p:blipFill>
        <p:spPr>
          <a:xfrm>
            <a:off x="289907" y="184342"/>
            <a:ext cx="2849402" cy="2159847"/>
          </a:xfrm>
          <a:prstGeom prst="rect">
            <a:avLst/>
          </a:prstGeom>
        </p:spPr>
      </p:pic>
      <p:pic>
        <p:nvPicPr>
          <p:cNvPr id="5" name="Picture 4"/>
          <p:cNvPicPr>
            <a:picLocks noChangeAspect="1"/>
          </p:cNvPicPr>
          <p:nvPr/>
        </p:nvPicPr>
        <p:blipFill>
          <a:blip r:embed="rId3"/>
          <a:stretch>
            <a:fillRect/>
          </a:stretch>
        </p:blipFill>
        <p:spPr>
          <a:xfrm>
            <a:off x="3972445" y="375535"/>
            <a:ext cx="3090161" cy="1968654"/>
          </a:xfrm>
          <a:prstGeom prst="rect">
            <a:avLst/>
          </a:prstGeom>
        </p:spPr>
      </p:pic>
      <p:pic>
        <p:nvPicPr>
          <p:cNvPr id="6" name="Picture 5"/>
          <p:cNvPicPr>
            <a:picLocks noChangeAspect="1"/>
          </p:cNvPicPr>
          <p:nvPr/>
        </p:nvPicPr>
        <p:blipFill>
          <a:blip r:embed="rId4"/>
          <a:stretch>
            <a:fillRect/>
          </a:stretch>
        </p:blipFill>
        <p:spPr>
          <a:xfrm>
            <a:off x="8063346" y="375535"/>
            <a:ext cx="3841952" cy="2093073"/>
          </a:xfrm>
          <a:prstGeom prst="rect">
            <a:avLst/>
          </a:prstGeom>
        </p:spPr>
      </p:pic>
    </p:spTree>
    <p:extLst>
      <p:ext uri="{BB962C8B-B14F-4D97-AF65-F5344CB8AC3E}">
        <p14:creationId xmlns:p14="http://schemas.microsoft.com/office/powerpoint/2010/main" val="171083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Talent (Presenter)</a:t>
            </a:r>
            <a:endParaRPr lang="en-GB" dirty="0"/>
          </a:p>
        </p:txBody>
      </p:sp>
      <p:sp>
        <p:nvSpPr>
          <p:cNvPr id="3" name="Content Placeholder 2"/>
          <p:cNvSpPr>
            <a:spLocks noGrp="1"/>
          </p:cNvSpPr>
          <p:nvPr>
            <p:ph idx="1"/>
          </p:nvPr>
        </p:nvSpPr>
        <p:spPr>
          <a:xfrm>
            <a:off x="263229" y="2336873"/>
            <a:ext cx="9613861" cy="3599316"/>
          </a:xfrm>
        </p:spPr>
        <p:txBody>
          <a:bodyPr>
            <a:normAutofit/>
          </a:bodyPr>
          <a:lstStyle/>
          <a:p>
            <a:r>
              <a:rPr lang="en-GB" dirty="0" smtClean="0"/>
              <a:t>I have chosen Barney Harwood as my talent.</a:t>
            </a:r>
            <a:endParaRPr lang="en-GB" dirty="0"/>
          </a:p>
          <a:p>
            <a:r>
              <a:rPr lang="en-GB" dirty="0" smtClean="0"/>
              <a:t>Why?</a:t>
            </a:r>
          </a:p>
          <a:p>
            <a:r>
              <a:rPr lang="en-GB" dirty="0" smtClean="0"/>
              <a:t>He is well known from Blue Peter, I need someone who is at that age where people will enjoy it. He has been successful in doing a lot of children's and teens programmes. </a:t>
            </a:r>
            <a:endParaRPr lang="en-GB" dirty="0"/>
          </a:p>
          <a:p>
            <a:r>
              <a:rPr lang="en-GB" dirty="0" smtClean="0"/>
              <a:t>How much is he?</a:t>
            </a:r>
          </a:p>
          <a:p>
            <a:r>
              <a:rPr lang="en-GB" dirty="0" smtClean="0"/>
              <a:t>I was going to spend about £6,000 - £8,000. I will speak to his agent for figures for a week. If needed to I will go up to £10,000. I have allowed this max in the budget.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pic>
        <p:nvPicPr>
          <p:cNvPr id="5" name="Picture 4" descr="http://resources.atgtickets.com/static/1724_full.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53601" y="3408072"/>
            <a:ext cx="2438400" cy="3449928"/>
          </a:xfrm>
          <a:prstGeom prst="rect">
            <a:avLst/>
          </a:prstGeom>
          <a:noFill/>
          <a:ln>
            <a:noFill/>
          </a:ln>
        </p:spPr>
      </p:pic>
    </p:spTree>
    <p:extLst>
      <p:ext uri="{BB962C8B-B14F-4D97-AF65-F5344CB8AC3E}">
        <p14:creationId xmlns:p14="http://schemas.microsoft.com/office/powerpoint/2010/main" val="407559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 Time</a:t>
            </a:r>
            <a:endParaRPr lang="en-GB" dirty="0"/>
          </a:p>
        </p:txBody>
      </p:sp>
      <p:sp>
        <p:nvSpPr>
          <p:cNvPr id="3" name="Content Placeholder 2"/>
          <p:cNvSpPr>
            <a:spLocks noGrp="1"/>
          </p:cNvSpPr>
          <p:nvPr>
            <p:ph idx="1"/>
          </p:nvPr>
        </p:nvSpPr>
        <p:spPr>
          <a:xfrm>
            <a:off x="680321" y="2336873"/>
            <a:ext cx="9613861" cy="4224348"/>
          </a:xfrm>
        </p:spPr>
        <p:txBody>
          <a:bodyPr>
            <a:normAutofit/>
          </a:bodyPr>
          <a:lstStyle/>
          <a:p>
            <a:r>
              <a:rPr lang="en-GB" dirty="0" smtClean="0"/>
              <a:t>Planning and researching: I will allow for 2 weeks of research before the interviews.</a:t>
            </a:r>
          </a:p>
          <a:p>
            <a:r>
              <a:rPr lang="en-GB" dirty="0" smtClean="0"/>
              <a:t>Interviewing: I will allow the interviews to take place for 1 week in America, but 1 weakened for the London interviews as there's more people. </a:t>
            </a:r>
          </a:p>
          <a:p>
            <a:r>
              <a:rPr lang="en-GB" dirty="0" smtClean="0"/>
              <a:t>Filming: I will be filming with Barney in the week as this gives more time, if the weather is bad on one of the day’s.</a:t>
            </a:r>
          </a:p>
          <a:p>
            <a:r>
              <a:rPr lang="en-GB" dirty="0" smtClean="0"/>
              <a:t>Editing and Publishing: I will have another week to let people edit the footage, they can edit the footage of the interviews in the week before to allow extra time.</a:t>
            </a:r>
            <a:endParaRPr lang="en-GB" dirty="0"/>
          </a:p>
          <a:p>
            <a:r>
              <a:rPr lang="en-GB" dirty="0" smtClean="0">
                <a:solidFill>
                  <a:srgbClr val="FF0000"/>
                </a:solidFill>
              </a:rPr>
              <a:t>I want this all done by the end of a month.</a:t>
            </a:r>
            <a:endParaRPr lang="en-GB"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1535976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lstStyle/>
          <a:p>
            <a:r>
              <a:rPr lang="en-GB" u="sng" dirty="0" smtClean="0">
                <a:solidFill>
                  <a:srgbClr val="FF0000"/>
                </a:solidFill>
              </a:rPr>
              <a:t>Readership circulation figures.</a:t>
            </a:r>
          </a:p>
          <a:p>
            <a:r>
              <a:rPr lang="en-GB" dirty="0" smtClean="0"/>
              <a:t>This is the amount of copies a publication has disrupted.</a:t>
            </a:r>
            <a:endParaRPr lang="en-GB" dirty="0"/>
          </a:p>
          <a:p>
            <a:r>
              <a:rPr lang="en-GB" dirty="0" smtClean="0"/>
              <a:t>I found out that the amount of money that has been gained from this is about $3billion. </a:t>
            </a:r>
            <a:endParaRPr lang="en-GB" dirty="0"/>
          </a:p>
          <a:p>
            <a:r>
              <a:rPr lang="en-GB" dirty="0" smtClean="0"/>
              <a:t>This was mainly done through social media and new technology, like a smartphone, tablet and Twitter and Facebook.</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150727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Research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rgbClr val="FF0000"/>
                </a:solidFill>
              </a:rPr>
              <a:t>Hits on a website</a:t>
            </a:r>
          </a:p>
          <a:p>
            <a:r>
              <a:rPr lang="en-GB" dirty="0" smtClean="0"/>
              <a:t>Advergames will bring in more views on a website. The big companies that can afford it will give the customers some type of freebies or coupons.</a:t>
            </a:r>
          </a:p>
          <a:p>
            <a:endParaRPr lang="en-GB" dirty="0"/>
          </a:p>
          <a:p>
            <a:r>
              <a:rPr lang="en-GB" dirty="0" smtClean="0"/>
              <a:t>YouTube has a few videos that tell the watcher about the top 5 or the top 10 Advergames on the market. These have reached about 45,000 views, with about a thousand likes.</a:t>
            </a:r>
            <a:endParaRPr lang="en-GB" dirty="0"/>
          </a:p>
          <a:p>
            <a:r>
              <a:rPr lang="en-GB" dirty="0" smtClean="0"/>
              <a:t>This is the link: </a:t>
            </a:r>
            <a:r>
              <a:rPr lang="en-GB" dirty="0">
                <a:hlinkClick r:id="rId2"/>
              </a:rPr>
              <a:t>https://</a:t>
            </a:r>
            <a:r>
              <a:rPr lang="en-GB" dirty="0" smtClean="0">
                <a:hlinkClick r:id="rId2"/>
              </a:rPr>
              <a:t>www.youtube.com/watch?v=ydCIlyYLAqk</a:t>
            </a:r>
            <a:r>
              <a:rPr lang="en-GB" dirty="0" smtClean="0"/>
              <a:t/>
            </a:r>
            <a:br>
              <a:rPr lang="en-GB" dirty="0" smtClean="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421748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Research</a:t>
            </a:r>
            <a:endParaRPr lang="en-GB" dirty="0"/>
          </a:p>
        </p:txBody>
      </p:sp>
      <p:sp>
        <p:nvSpPr>
          <p:cNvPr id="3" name="Content Placeholder 2"/>
          <p:cNvSpPr>
            <a:spLocks noGrp="1"/>
          </p:cNvSpPr>
          <p:nvPr>
            <p:ph idx="1"/>
          </p:nvPr>
        </p:nvSpPr>
        <p:spPr/>
        <p:txBody>
          <a:bodyPr/>
          <a:lstStyle/>
          <a:p>
            <a:r>
              <a:rPr lang="en-GB" dirty="0" smtClean="0">
                <a:solidFill>
                  <a:srgbClr val="FF0000"/>
                </a:solidFill>
              </a:rPr>
              <a:t>Questionnaires</a:t>
            </a:r>
          </a:p>
          <a:p>
            <a:r>
              <a:rPr lang="en-GB" dirty="0" smtClean="0"/>
              <a:t>I asked ten people in my questionnaire to ask about Advergames. I got a lot of feedback, the main one being that they don’t really know what one is and they don’t know how to access it.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51877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Questionnaires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graphicFrame>
        <p:nvGraphicFramePr>
          <p:cNvPr id="6" name="Chart 5"/>
          <p:cNvGraphicFramePr/>
          <p:nvPr>
            <p:extLst>
              <p:ext uri="{D42A27DB-BD31-4B8C-83A1-F6EECF244321}">
                <p14:modId xmlns:p14="http://schemas.microsoft.com/office/powerpoint/2010/main" val="1523175567"/>
              </p:ext>
            </p:extLst>
          </p:nvPr>
        </p:nvGraphicFramePr>
        <p:xfrm>
          <a:off x="-980902" y="2291948"/>
          <a:ext cx="4691818" cy="31278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918577421"/>
              </p:ext>
            </p:extLst>
          </p:nvPr>
        </p:nvGraphicFramePr>
        <p:xfrm>
          <a:off x="1820025" y="3783324"/>
          <a:ext cx="4335548" cy="284723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468880" y="2062434"/>
            <a:ext cx="10091751"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These are a few of the questions that I asked 10 people</a:t>
            </a:r>
            <a:endParaRPr lang="en-GB" dirty="0">
              <a:effectLst>
                <a:outerShdw blurRad="38100" dist="38100" dir="2700000" algn="tl">
                  <a:srgbClr val="000000">
                    <a:alpha val="43137"/>
                  </a:srgbClr>
                </a:outerShdw>
              </a:effectLst>
            </a:endParaRPr>
          </a:p>
        </p:txBody>
      </p:sp>
      <p:graphicFrame>
        <p:nvGraphicFramePr>
          <p:cNvPr id="11" name="Chart 10"/>
          <p:cNvGraphicFramePr/>
          <p:nvPr>
            <p:extLst>
              <p:ext uri="{D42A27DB-BD31-4B8C-83A1-F6EECF244321}">
                <p14:modId xmlns:p14="http://schemas.microsoft.com/office/powerpoint/2010/main" val="1758780509"/>
              </p:ext>
            </p:extLst>
          </p:nvPr>
        </p:nvGraphicFramePr>
        <p:xfrm>
          <a:off x="4123232" y="2431766"/>
          <a:ext cx="4912227" cy="32748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3006515357"/>
              </p:ext>
            </p:extLst>
          </p:nvPr>
        </p:nvGraphicFramePr>
        <p:xfrm>
          <a:off x="7225555" y="3492168"/>
          <a:ext cx="4966445" cy="33109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2556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Research</a:t>
            </a:r>
            <a:endParaRPr lang="en-GB" dirty="0"/>
          </a:p>
        </p:txBody>
      </p:sp>
      <p:sp>
        <p:nvSpPr>
          <p:cNvPr id="3" name="Content Placeholder 2"/>
          <p:cNvSpPr>
            <a:spLocks noGrp="1"/>
          </p:cNvSpPr>
          <p:nvPr>
            <p:ph idx="1"/>
          </p:nvPr>
        </p:nvSpPr>
        <p:spPr/>
        <p:txBody>
          <a:bodyPr/>
          <a:lstStyle/>
          <a:p>
            <a:r>
              <a:rPr lang="en-GB" dirty="0" smtClean="0"/>
              <a:t>Age:</a:t>
            </a:r>
          </a:p>
          <a:p>
            <a:r>
              <a:rPr lang="en-GB" dirty="0" smtClean="0"/>
              <a:t>The age that mainly use Advergames is between 14yrs- 20yrs, so I will target this in the show, but I will make sure it appeals to everyone. The main age that people start to use them is about 16 when they can claim their prize.</a:t>
            </a:r>
            <a:endParaRPr lang="en-GB" dirty="0"/>
          </a:p>
          <a:p>
            <a:r>
              <a:rPr lang="en-GB" dirty="0" smtClean="0"/>
              <a:t>Occupation:</a:t>
            </a:r>
          </a:p>
          <a:p>
            <a:r>
              <a:rPr lang="en-GB" dirty="0" smtClean="0"/>
              <a:t>The occupation doesn’t really matter as anyone can use them, but the main people that will use it will be students as they have more time on their hands.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88202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Research</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effectLst/>
              </a:rPr>
              <a:t>Competitor Analysis</a:t>
            </a:r>
          </a:p>
          <a:p>
            <a:r>
              <a:rPr lang="en-GB" dirty="0" smtClean="0">
                <a:effectLst/>
              </a:rPr>
              <a:t>Competitor </a:t>
            </a:r>
            <a:r>
              <a:rPr lang="en-GB" dirty="0">
                <a:effectLst/>
              </a:rPr>
              <a:t>analysis is an important part of Advergames as you can find out what people’s favourite </a:t>
            </a:r>
            <a:r>
              <a:rPr lang="en-GB" dirty="0" smtClean="0">
                <a:effectLst/>
              </a:rPr>
              <a:t>type of game is.</a:t>
            </a:r>
          </a:p>
          <a:p>
            <a:r>
              <a:rPr lang="en-GB" dirty="0" smtClean="0">
                <a:effectLst/>
              </a:rPr>
              <a:t>To </a:t>
            </a:r>
            <a:r>
              <a:rPr lang="en-GB" dirty="0">
                <a:effectLst/>
              </a:rPr>
              <a:t>find </a:t>
            </a:r>
            <a:r>
              <a:rPr lang="en-GB" dirty="0" smtClean="0">
                <a:effectLst/>
              </a:rPr>
              <a:t>these things </a:t>
            </a:r>
            <a:r>
              <a:rPr lang="en-GB" dirty="0">
                <a:effectLst/>
              </a:rPr>
              <a:t>out you can ask the </a:t>
            </a:r>
            <a:r>
              <a:rPr lang="en-GB" dirty="0" smtClean="0">
                <a:effectLst/>
              </a:rPr>
              <a:t>audience by </a:t>
            </a:r>
            <a:r>
              <a:rPr lang="en-GB" dirty="0">
                <a:effectLst/>
              </a:rPr>
              <a:t>setting up a questionnaire or s</a:t>
            </a:r>
            <a:r>
              <a:rPr lang="en-GB" dirty="0" smtClean="0">
                <a:effectLst/>
              </a:rPr>
              <a:t>ome </a:t>
            </a:r>
            <a:r>
              <a:rPr lang="en-GB" dirty="0">
                <a:effectLst/>
              </a:rPr>
              <a:t>interviews. </a:t>
            </a:r>
          </a:p>
          <a:p>
            <a:r>
              <a:rPr lang="en-GB" dirty="0" smtClean="0">
                <a:effectLst/>
              </a:rPr>
              <a:t>The </a:t>
            </a:r>
            <a:r>
              <a:rPr lang="en-GB" dirty="0">
                <a:effectLst/>
              </a:rPr>
              <a:t>main thing that you want to find out is why they enjoy or like the Advergames</a:t>
            </a:r>
            <a:r>
              <a:rPr lang="en-GB" dirty="0" smtClean="0">
                <a:effectLst/>
              </a:rPr>
              <a:t>. You can show </a:t>
            </a:r>
            <a:r>
              <a:rPr lang="en-GB" dirty="0">
                <a:effectLst/>
              </a:rPr>
              <a:t>the audience a few of your games and then from that you will know which one they </a:t>
            </a:r>
            <a:r>
              <a:rPr lang="en-GB" dirty="0" smtClean="0">
                <a:effectLst/>
              </a:rPr>
              <a:t>prefer. This will get the most  customers.</a:t>
            </a:r>
          </a:p>
          <a:p>
            <a:r>
              <a:rPr lang="en-GB" dirty="0">
                <a:effectLst/>
              </a:rPr>
              <a:t>I</a:t>
            </a:r>
            <a:r>
              <a:rPr lang="en-GB" dirty="0" smtClean="0">
                <a:effectLst/>
              </a:rPr>
              <a:t>f </a:t>
            </a:r>
            <a:r>
              <a:rPr lang="en-GB" dirty="0">
                <a:effectLst/>
              </a:rPr>
              <a:t>I owned a business that sold burgers, I will have to look at the following companies to find what their Advergame is about; McDonald’s, Burger King, KFC, etc.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296829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Research</a:t>
            </a:r>
            <a:endParaRPr lang="en-GB" dirty="0"/>
          </a:p>
        </p:txBody>
      </p:sp>
      <p:sp>
        <p:nvSpPr>
          <p:cNvPr id="3" name="Content Placeholder 2"/>
          <p:cNvSpPr>
            <a:spLocks noGrp="1"/>
          </p:cNvSpPr>
          <p:nvPr>
            <p:ph idx="1"/>
          </p:nvPr>
        </p:nvSpPr>
        <p:spPr/>
        <p:txBody>
          <a:bodyPr>
            <a:normAutofit lnSpcReduction="10000"/>
          </a:bodyPr>
          <a:lstStyle/>
          <a:p>
            <a:r>
              <a:rPr lang="en-GB" dirty="0">
                <a:solidFill>
                  <a:srgbClr val="FF0000"/>
                </a:solidFill>
                <a:effectLst/>
              </a:rPr>
              <a:t>Advertising effectiveness</a:t>
            </a:r>
          </a:p>
          <a:p>
            <a:r>
              <a:rPr lang="en-GB" dirty="0">
                <a:effectLst/>
              </a:rPr>
              <a:t>The advertising effectiveness is essential to building a Advergame as it is pointless </a:t>
            </a:r>
            <a:r>
              <a:rPr lang="en-GB" dirty="0" smtClean="0">
                <a:effectLst/>
              </a:rPr>
              <a:t>if it isn’t effective.</a:t>
            </a:r>
          </a:p>
          <a:p>
            <a:r>
              <a:rPr lang="en-GB" dirty="0" smtClean="0">
                <a:effectLst/>
              </a:rPr>
              <a:t>The </a:t>
            </a:r>
            <a:r>
              <a:rPr lang="en-GB" dirty="0">
                <a:effectLst/>
              </a:rPr>
              <a:t>company </a:t>
            </a:r>
            <a:r>
              <a:rPr lang="en-GB" dirty="0" smtClean="0">
                <a:effectLst/>
              </a:rPr>
              <a:t>will have put time, effort </a:t>
            </a:r>
            <a:r>
              <a:rPr lang="en-GB" dirty="0">
                <a:effectLst/>
              </a:rPr>
              <a:t>and money into the </a:t>
            </a:r>
            <a:r>
              <a:rPr lang="en-GB" dirty="0" smtClean="0">
                <a:effectLst/>
              </a:rPr>
              <a:t>game </a:t>
            </a:r>
            <a:r>
              <a:rPr lang="en-GB" dirty="0">
                <a:effectLst/>
              </a:rPr>
              <a:t>so overall it needs to be </a:t>
            </a:r>
            <a:r>
              <a:rPr lang="en-GB" dirty="0" smtClean="0">
                <a:effectLst/>
              </a:rPr>
              <a:t>effective. </a:t>
            </a:r>
          </a:p>
          <a:p>
            <a:r>
              <a:rPr lang="en-GB" dirty="0" smtClean="0">
                <a:effectLst/>
              </a:rPr>
              <a:t>The </a:t>
            </a:r>
            <a:r>
              <a:rPr lang="en-GB" dirty="0">
                <a:effectLst/>
              </a:rPr>
              <a:t>company can </a:t>
            </a:r>
            <a:r>
              <a:rPr lang="en-GB" dirty="0" smtClean="0">
                <a:effectLst/>
              </a:rPr>
              <a:t>run a test to see if it works, by checking the  </a:t>
            </a:r>
            <a:r>
              <a:rPr lang="en-GB" dirty="0">
                <a:effectLst/>
              </a:rPr>
              <a:t>sales numbers from the month before and then the month after to </a:t>
            </a:r>
            <a:r>
              <a:rPr lang="en-GB" dirty="0" smtClean="0">
                <a:effectLst/>
              </a:rPr>
              <a:t>see if they have made </a:t>
            </a:r>
            <a:r>
              <a:rPr lang="en-GB" dirty="0">
                <a:effectLst/>
              </a:rPr>
              <a:t>a profit. </a:t>
            </a:r>
            <a:r>
              <a:rPr lang="en-GB" dirty="0" smtClean="0">
                <a:effectLst/>
              </a:rPr>
              <a:t>I </a:t>
            </a:r>
            <a:r>
              <a:rPr lang="en-GB" dirty="0">
                <a:effectLst/>
              </a:rPr>
              <a:t>can tell the users how to make </a:t>
            </a:r>
            <a:r>
              <a:rPr lang="en-GB" dirty="0" smtClean="0">
                <a:effectLst/>
              </a:rPr>
              <a:t>an </a:t>
            </a:r>
            <a:r>
              <a:rPr lang="en-GB" dirty="0" err="1">
                <a:effectLst/>
              </a:rPr>
              <a:t>Advergame</a:t>
            </a:r>
            <a:r>
              <a:rPr lang="en-GB" dirty="0">
                <a:effectLst/>
              </a:rPr>
              <a:t> </a:t>
            </a:r>
            <a:r>
              <a:rPr lang="en-GB" dirty="0" smtClean="0">
                <a:effectLst/>
              </a:rPr>
              <a:t>effective. </a:t>
            </a:r>
            <a:r>
              <a:rPr lang="en-GB" dirty="0">
                <a:effectLst/>
              </a:rPr>
              <a:t>I will have help from people during interviews telling me the key information.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158896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normAutofit lnSpcReduction="10000"/>
          </a:bodyPr>
          <a:lstStyle/>
          <a:p>
            <a:r>
              <a:rPr lang="en-GB" dirty="0" smtClean="0"/>
              <a:t>This documentary will tell the user about Advergames and this might inform them about something they might have heard about, if not they will learn a lot about it.</a:t>
            </a:r>
          </a:p>
          <a:p>
            <a:r>
              <a:rPr lang="en-GB" dirty="0" smtClean="0"/>
              <a:t>I think that I have done the right amount of research. If I needed to, I can employ more people to do this.</a:t>
            </a:r>
          </a:p>
          <a:p>
            <a:endParaRPr lang="en-GB" dirty="0"/>
          </a:p>
          <a:p>
            <a:r>
              <a:rPr lang="en-GB" dirty="0" smtClean="0"/>
              <a:t>I hope that you will chose my topic, this is because no one really knows about it, therefore if they owned a </a:t>
            </a:r>
            <a:r>
              <a:rPr lang="en-GB" dirty="0" err="1" smtClean="0"/>
              <a:t>bussiness</a:t>
            </a:r>
            <a:r>
              <a:rPr lang="en-GB" dirty="0" smtClean="0"/>
              <a:t> they might learn from this and they can create one of their own to gain customers.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319677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Introduction</a:t>
            </a:r>
            <a:endParaRPr lang="en-GB" dirty="0"/>
          </a:p>
        </p:txBody>
      </p:sp>
      <p:sp>
        <p:nvSpPr>
          <p:cNvPr id="3" name="Content Placeholder 2"/>
          <p:cNvSpPr>
            <a:spLocks noGrp="1"/>
          </p:cNvSpPr>
          <p:nvPr>
            <p:ph idx="1"/>
          </p:nvPr>
        </p:nvSpPr>
        <p:spPr>
          <a:xfrm>
            <a:off x="680321" y="2336873"/>
            <a:ext cx="9613861" cy="4047302"/>
          </a:xfrm>
        </p:spPr>
        <p:txBody>
          <a:bodyPr>
            <a:normAutofit/>
          </a:bodyPr>
          <a:lstStyle/>
          <a:p>
            <a:pPr marL="0" indent="0">
              <a:buNone/>
            </a:pPr>
            <a:r>
              <a:rPr lang="en-GB" dirty="0" smtClean="0">
                <a:effectLst>
                  <a:outerShdw blurRad="38100" dist="38100" dir="2700000" algn="tl">
                    <a:srgbClr val="000000">
                      <a:alpha val="43137"/>
                    </a:srgbClr>
                  </a:outerShdw>
                </a:effectLst>
              </a:rPr>
              <a:t>Hi, my name is Alex Parker, I will be telling you about </a:t>
            </a:r>
            <a:r>
              <a:rPr lang="en-GB" dirty="0" err="1" smtClean="0">
                <a:effectLst>
                  <a:outerShdw blurRad="38100" dist="38100" dir="2700000" algn="tl">
                    <a:srgbClr val="000000">
                      <a:alpha val="43137"/>
                    </a:srgbClr>
                  </a:outerShdw>
                </a:effectLst>
              </a:rPr>
              <a:t>Advergames</a:t>
            </a:r>
            <a:r>
              <a:rPr lang="en-GB" dirty="0" smtClean="0">
                <a:effectLst>
                  <a:outerShdw blurRad="38100" dist="38100" dir="2700000" algn="tl">
                    <a:srgbClr val="000000">
                      <a:alpha val="43137"/>
                    </a:srgbClr>
                  </a:outerShdw>
                </a:effectLst>
              </a:rPr>
              <a:t>. This PowerPoint will be showing you how I will make </a:t>
            </a:r>
            <a:r>
              <a:rPr lang="en-GB" dirty="0">
                <a:effectLst>
                  <a:outerShdw blurRad="38100" dist="38100" dir="2700000" algn="tl">
                    <a:srgbClr val="000000">
                      <a:alpha val="43137"/>
                    </a:srgbClr>
                  </a:outerShdw>
                </a:effectLst>
              </a:rPr>
              <a:t>a short film or documentary for Channel 4 on the effects and issues of Advergames that may affect the younger generation of people’s </a:t>
            </a:r>
            <a:r>
              <a:rPr lang="en-GB" dirty="0" smtClean="0">
                <a:effectLst>
                  <a:outerShdw blurRad="38100" dist="38100" dir="2700000" algn="tl">
                    <a:srgbClr val="000000">
                      <a:alpha val="43137"/>
                    </a:srgbClr>
                  </a:outerShdw>
                </a:effectLst>
              </a:rPr>
              <a:t>lives.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759677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 to my pitch</a:t>
            </a:r>
          </a:p>
        </p:txBody>
      </p:sp>
      <p:sp>
        <p:nvSpPr>
          <p:cNvPr id="3" name="Text Placeholder 2"/>
          <p:cNvSpPr>
            <a:spLocks noGrp="1"/>
          </p:cNvSpPr>
          <p:nvPr>
            <p:ph type="body" idx="1"/>
          </p:nvPr>
        </p:nvSpPr>
        <p:spPr/>
        <p:txBody>
          <a:bodyPr>
            <a:normAutofit/>
          </a:bodyPr>
          <a:lstStyle/>
          <a:p>
            <a:r>
              <a:rPr lang="en-GB" sz="3600" dirty="0" smtClean="0"/>
              <a:t>Any questions??</a:t>
            </a:r>
            <a:endParaRPr lang="en-GB" sz="3600" dirty="0"/>
          </a:p>
        </p:txBody>
      </p:sp>
    </p:spTree>
    <p:extLst>
      <p:ext uri="{BB962C8B-B14F-4D97-AF65-F5344CB8AC3E}">
        <p14:creationId xmlns:p14="http://schemas.microsoft.com/office/powerpoint/2010/main" val="167143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Advergame?</a:t>
            </a:r>
            <a:endParaRPr lang="en-GB" dirty="0"/>
          </a:p>
        </p:txBody>
      </p:sp>
      <p:sp>
        <p:nvSpPr>
          <p:cNvPr id="3" name="Content Placeholder 2"/>
          <p:cNvSpPr>
            <a:spLocks noGrp="1"/>
          </p:cNvSpPr>
          <p:nvPr>
            <p:ph idx="1"/>
          </p:nvPr>
        </p:nvSpPr>
        <p:spPr/>
        <p:txBody>
          <a:bodyPr/>
          <a:lstStyle/>
          <a:p>
            <a:pPr marL="0" indent="0">
              <a:buNone/>
            </a:pPr>
            <a:r>
              <a:rPr lang="en-GB" dirty="0" smtClean="0"/>
              <a:t>DEFINITION:</a:t>
            </a:r>
          </a:p>
          <a:p>
            <a:pPr marL="0" indent="0">
              <a:buNone/>
            </a:pPr>
            <a:r>
              <a:rPr lang="en-GB" dirty="0" smtClean="0">
                <a:effectLst>
                  <a:outerShdw blurRad="38100" dist="38100" dir="2700000" algn="tl">
                    <a:srgbClr val="000000">
                      <a:alpha val="43137"/>
                    </a:srgbClr>
                  </a:outerShdw>
                </a:effectLst>
              </a:rPr>
              <a:t>Advergaming is a new advertising media that is being used by many companies to brand and market their products. The word origin is a blend of advertising and game. This means that they will make some type of game to get customers or any money. The most effective one of these is the McDonalds Monopoly.</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825" y="4376167"/>
            <a:ext cx="2399608" cy="2399608"/>
          </a:xfrm>
          <a:prstGeom prst="rect">
            <a:avLst/>
          </a:prstGeom>
        </p:spPr>
      </p:pic>
      <p:pic>
        <p:nvPicPr>
          <p:cNvPr id="5" name="Picture 4"/>
          <p:cNvPicPr>
            <a:picLocks noChangeAspect="1"/>
          </p:cNvPicPr>
          <p:nvPr/>
        </p:nvPicPr>
        <p:blipFill rotWithShape="1">
          <a:blip r:embed="rId3"/>
          <a:srcRect l="12103" r="3599" b="2734"/>
          <a:stretch/>
        </p:blipFill>
        <p:spPr>
          <a:xfrm>
            <a:off x="8165748" y="4272742"/>
            <a:ext cx="3743619" cy="23605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340634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more about Channel 4</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What is channel 4?</a:t>
            </a:r>
          </a:p>
          <a:p>
            <a:pPr marL="0" indent="0">
              <a:buNone/>
            </a:pPr>
            <a:r>
              <a:rPr lang="en-GB" dirty="0" smtClean="0"/>
              <a:t>Channel 4 is a British television broadcaster that begin its first show in November in 1982. It is mainly commercially self funded. The channel 4 mainly focuses on documentaries, culture, media and sport. </a:t>
            </a:r>
          </a:p>
          <a:p>
            <a:pPr marL="0" indent="0">
              <a:buNone/>
            </a:pPr>
            <a:r>
              <a:rPr lang="en-GB" dirty="0" smtClean="0"/>
              <a:t>The average views?</a:t>
            </a:r>
          </a:p>
          <a:p>
            <a:pPr marL="0" indent="0">
              <a:buNone/>
            </a:pPr>
            <a:r>
              <a:rPr lang="en-GB" dirty="0" smtClean="0"/>
              <a:t>The average views for channel 4 in a week is about 32,765 this means that you are going to be getting a lot of viewers, this is a important key in getting money from the views, the more the better. This is the view </a:t>
            </a:r>
          </a:p>
          <a:p>
            <a:pPr marL="0" indent="0">
              <a:buNone/>
            </a:pPr>
            <a:r>
              <a:rPr lang="en-GB" dirty="0" smtClean="0"/>
              <a:t>From the week of 10</a:t>
            </a:r>
            <a:r>
              <a:rPr lang="en-GB" baseline="30000" dirty="0" smtClean="0"/>
              <a:t>th</a:t>
            </a:r>
            <a:r>
              <a:rPr lang="en-GB" dirty="0" smtClean="0"/>
              <a:t> April.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pic>
        <p:nvPicPr>
          <p:cNvPr id="6" name="Picture 5"/>
          <p:cNvPicPr>
            <a:picLocks noChangeAspect="1"/>
          </p:cNvPicPr>
          <p:nvPr/>
        </p:nvPicPr>
        <p:blipFill rotWithShape="1">
          <a:blip r:embed="rId3"/>
          <a:srcRect l="911" t="5782" r="1733" b="9548"/>
          <a:stretch/>
        </p:blipFill>
        <p:spPr>
          <a:xfrm>
            <a:off x="4588041" y="5382126"/>
            <a:ext cx="7603959" cy="1475874"/>
          </a:xfrm>
          <a:prstGeom prst="rect">
            <a:avLst/>
          </a:prstGeom>
        </p:spPr>
      </p:pic>
    </p:spTree>
    <p:extLst>
      <p:ext uri="{BB962C8B-B14F-4D97-AF65-F5344CB8AC3E}">
        <p14:creationId xmlns:p14="http://schemas.microsoft.com/office/powerpoint/2010/main" val="354250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Program</a:t>
            </a:r>
            <a:endParaRPr lang="en-GB" dirty="0"/>
          </a:p>
        </p:txBody>
      </p:sp>
      <p:sp>
        <p:nvSpPr>
          <p:cNvPr id="3" name="Content Placeholder 2"/>
          <p:cNvSpPr>
            <a:spLocks noGrp="1"/>
          </p:cNvSpPr>
          <p:nvPr>
            <p:ph idx="1"/>
          </p:nvPr>
        </p:nvSpPr>
        <p:spPr/>
        <p:txBody>
          <a:bodyPr/>
          <a:lstStyle/>
          <a:p>
            <a:r>
              <a:rPr lang="en-GB" dirty="0" smtClean="0"/>
              <a:t>The title: Advergames</a:t>
            </a:r>
          </a:p>
          <a:p>
            <a:r>
              <a:rPr lang="en-GB" dirty="0" smtClean="0"/>
              <a:t>Target: Is mainly 14yrs – 20yrs, but viewable for everyone.</a:t>
            </a:r>
          </a:p>
          <a:p>
            <a:r>
              <a:rPr lang="en-GB" dirty="0" smtClean="0"/>
              <a:t>Day: It will be a Friday, more people will watch it.</a:t>
            </a:r>
          </a:p>
          <a:p>
            <a:r>
              <a:rPr lang="en-GB" dirty="0" smtClean="0"/>
              <a:t>Time: It will be from about 8:30 – 9:00. This is a 30 min program.</a:t>
            </a:r>
          </a:p>
          <a:p>
            <a:r>
              <a:rPr lang="en-GB" dirty="0" smtClean="0"/>
              <a:t>This means that their will be at least one advert.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260235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Program </a:t>
            </a:r>
            <a:r>
              <a:rPr lang="en-GB" dirty="0"/>
              <a:t>S</a:t>
            </a:r>
            <a:r>
              <a:rPr lang="en-GB" dirty="0" smtClean="0"/>
              <a:t>tructure</a:t>
            </a:r>
            <a:endParaRPr lang="en-GB" dirty="0"/>
          </a:p>
        </p:txBody>
      </p:sp>
      <p:sp>
        <p:nvSpPr>
          <p:cNvPr id="3" name="Content Placeholder 2"/>
          <p:cNvSpPr>
            <a:spLocks noGrp="1"/>
          </p:cNvSpPr>
          <p:nvPr>
            <p:ph idx="1"/>
          </p:nvPr>
        </p:nvSpPr>
        <p:spPr>
          <a:xfrm>
            <a:off x="116378" y="2006132"/>
            <a:ext cx="9426634" cy="4934995"/>
          </a:xfrm>
        </p:spPr>
        <p:txBody>
          <a:bodyPr/>
          <a:lstStyle/>
          <a:p>
            <a:r>
              <a:rPr lang="en-GB" sz="1600" dirty="0" smtClean="0"/>
              <a:t>The opening credits and some music (This music will be retro)</a:t>
            </a:r>
          </a:p>
          <a:p>
            <a:r>
              <a:rPr lang="en-GB" sz="1600" dirty="0" smtClean="0"/>
              <a:t>Then there will be a intro to the program and what an Advergame is.</a:t>
            </a:r>
          </a:p>
          <a:p>
            <a:r>
              <a:rPr lang="en-GB" sz="1600" dirty="0" smtClean="0"/>
              <a:t>Then there will be a section about how a Advergame gets its views and people.</a:t>
            </a:r>
            <a:endParaRPr lang="en-GB" dirty="0"/>
          </a:p>
          <a:p>
            <a:endParaRPr lang="en-GB" sz="1600" dirty="0" smtClean="0"/>
          </a:p>
          <a:p>
            <a:r>
              <a:rPr lang="en-GB" sz="1600" dirty="0" smtClean="0"/>
              <a:t>There will then be the presenter which tells us about their interview, (includes a few clips)</a:t>
            </a:r>
          </a:p>
          <a:p>
            <a:r>
              <a:rPr lang="en-GB" sz="1600" dirty="0" smtClean="0"/>
              <a:t>There will be a section of this which is the public on the streets options about them (With clips)</a:t>
            </a:r>
            <a:endParaRPr lang="en-GB" sz="1600" dirty="0"/>
          </a:p>
          <a:p>
            <a:r>
              <a:rPr lang="en-GB" sz="1600" dirty="0" smtClean="0"/>
              <a:t>ADVERT- THIS WILL BE ABOUT 3 MINS.</a:t>
            </a:r>
          </a:p>
          <a:p>
            <a:r>
              <a:rPr lang="en-GB" sz="1600" dirty="0" smtClean="0"/>
              <a:t>Then it will show a bit about how to create a Advergames (what Software they use)</a:t>
            </a:r>
          </a:p>
          <a:p>
            <a:endParaRPr lang="en-GB" sz="1600" dirty="0"/>
          </a:p>
          <a:p>
            <a:r>
              <a:rPr lang="en-GB" sz="1600" dirty="0" smtClean="0"/>
              <a:t>This section will tell the audience how to create one effectively to get the max audience.</a:t>
            </a:r>
          </a:p>
          <a:p>
            <a:r>
              <a:rPr lang="en-GB" sz="1600" dirty="0" smtClean="0"/>
              <a:t>Then the program will show the audience about the industry and how it is changing.</a:t>
            </a:r>
          </a:p>
          <a:p>
            <a:r>
              <a:rPr lang="en-GB" sz="1600" dirty="0" smtClean="0"/>
              <a:t>Then the program will tell them the amount of customers they can obtain through them.</a:t>
            </a:r>
          </a:p>
          <a:p>
            <a:r>
              <a:rPr lang="en-GB" sz="1600" dirty="0" smtClean="0"/>
              <a:t>Then their will be the ending credits and the music will play. This is the sign-off.</a:t>
            </a:r>
          </a:p>
        </p:txBody>
      </p:sp>
      <p:sp>
        <p:nvSpPr>
          <p:cNvPr id="4" name="Right Brace 3"/>
          <p:cNvSpPr/>
          <p:nvPr/>
        </p:nvSpPr>
        <p:spPr>
          <a:xfrm>
            <a:off x="9295007" y="2006132"/>
            <a:ext cx="366722" cy="13334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9304539" y="3768256"/>
            <a:ext cx="357190" cy="642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p:cNvSpPr/>
          <p:nvPr/>
        </p:nvSpPr>
        <p:spPr>
          <a:xfrm>
            <a:off x="9304539" y="4696958"/>
            <a:ext cx="428628" cy="19449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6"/>
          <p:cNvSpPr/>
          <p:nvPr/>
        </p:nvSpPr>
        <p:spPr>
          <a:xfrm>
            <a:off x="9947481" y="2410934"/>
            <a:ext cx="2071702" cy="57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Beginning</a:t>
            </a:r>
            <a:endParaRPr lang="en-GB" b="1" dirty="0"/>
          </a:p>
        </p:txBody>
      </p:sp>
      <p:sp>
        <p:nvSpPr>
          <p:cNvPr id="8" name="Rectangle 7"/>
          <p:cNvSpPr/>
          <p:nvPr/>
        </p:nvSpPr>
        <p:spPr>
          <a:xfrm>
            <a:off x="9947481" y="3768256"/>
            <a:ext cx="2071702" cy="57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Middle</a:t>
            </a:r>
            <a:endParaRPr lang="en-GB" b="1" dirty="0"/>
          </a:p>
        </p:txBody>
      </p:sp>
      <p:sp>
        <p:nvSpPr>
          <p:cNvPr id="9" name="Rectangle 8"/>
          <p:cNvSpPr/>
          <p:nvPr/>
        </p:nvSpPr>
        <p:spPr>
          <a:xfrm>
            <a:off x="9947481" y="5482768"/>
            <a:ext cx="2071702" cy="57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End</a:t>
            </a:r>
            <a:endParaRPr lang="en-GB" b="1" dirty="0"/>
          </a:p>
        </p:txBody>
      </p:sp>
    </p:spTree>
    <p:extLst>
      <p:ext uri="{BB962C8B-B14F-4D97-AF65-F5344CB8AC3E}">
        <p14:creationId xmlns:p14="http://schemas.microsoft.com/office/powerpoint/2010/main" val="181146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BUDGET</a:t>
            </a:r>
            <a:endParaRPr lang="en-GB" dirty="0"/>
          </a:p>
        </p:txBody>
      </p:sp>
      <p:sp>
        <p:nvSpPr>
          <p:cNvPr id="3" name="Content Placeholder 2"/>
          <p:cNvSpPr>
            <a:spLocks noGrp="1"/>
          </p:cNvSpPr>
          <p:nvPr>
            <p:ph idx="1"/>
          </p:nvPr>
        </p:nvSpPr>
        <p:spPr>
          <a:xfrm>
            <a:off x="216131" y="2078182"/>
            <a:ext cx="11596254" cy="4696691"/>
          </a:xfrm>
        </p:spPr>
        <p:txBody>
          <a:bodyPr>
            <a:normAutofit lnSpcReduction="10000"/>
          </a:bodyPr>
          <a:lstStyle/>
          <a:p>
            <a:r>
              <a:rPr lang="en-GB" dirty="0" smtClean="0"/>
              <a:t>Presenter: </a:t>
            </a:r>
            <a:r>
              <a:rPr lang="en-GB" dirty="0" smtClean="0">
                <a:solidFill>
                  <a:srgbClr val="FF0000"/>
                </a:solidFill>
              </a:rPr>
              <a:t>£10,000</a:t>
            </a:r>
            <a:endParaRPr lang="en-GB" dirty="0">
              <a:solidFill>
                <a:srgbClr val="FF0000"/>
              </a:solidFill>
            </a:endParaRPr>
          </a:p>
          <a:p>
            <a:r>
              <a:rPr lang="en-GB" dirty="0" smtClean="0"/>
              <a:t>Interviewers X2: </a:t>
            </a:r>
            <a:r>
              <a:rPr lang="en-GB" dirty="0" smtClean="0">
                <a:solidFill>
                  <a:srgbClr val="FF0000"/>
                </a:solidFill>
              </a:rPr>
              <a:t>£5,000</a:t>
            </a:r>
            <a:r>
              <a:rPr lang="en-GB" dirty="0" smtClean="0"/>
              <a:t> </a:t>
            </a:r>
            <a:r>
              <a:rPr lang="en-GB" dirty="0"/>
              <a:t>(£2,500 each).</a:t>
            </a:r>
          </a:p>
          <a:p>
            <a:r>
              <a:rPr lang="en-GB" dirty="0"/>
              <a:t>Staff: Researchers: £</a:t>
            </a:r>
            <a:r>
              <a:rPr lang="en-GB" dirty="0" smtClean="0"/>
              <a:t>1,000, Director: </a:t>
            </a:r>
            <a:r>
              <a:rPr lang="en-GB" dirty="0"/>
              <a:t>£</a:t>
            </a:r>
            <a:r>
              <a:rPr lang="en-GB" dirty="0" smtClean="0"/>
              <a:t>2,000, Editors: £1,000. </a:t>
            </a:r>
            <a:r>
              <a:rPr lang="en-GB" dirty="0" smtClean="0">
                <a:solidFill>
                  <a:srgbClr val="FF0000"/>
                </a:solidFill>
              </a:rPr>
              <a:t>£4,000</a:t>
            </a:r>
            <a:r>
              <a:rPr lang="en-GB" dirty="0"/>
              <a:t>.</a:t>
            </a:r>
          </a:p>
          <a:p>
            <a:r>
              <a:rPr lang="en-GB" dirty="0" smtClean="0"/>
              <a:t>Locations: America: Interviewer and </a:t>
            </a:r>
            <a:r>
              <a:rPr lang="en-GB" dirty="0"/>
              <a:t>the crew would </a:t>
            </a:r>
            <a:r>
              <a:rPr lang="en-GB" dirty="0" smtClean="0"/>
              <a:t>be </a:t>
            </a:r>
            <a:r>
              <a:rPr lang="en-GB" dirty="0"/>
              <a:t>= </a:t>
            </a:r>
            <a:r>
              <a:rPr lang="en-GB" dirty="0">
                <a:solidFill>
                  <a:srgbClr val="FF0000"/>
                </a:solidFill>
              </a:rPr>
              <a:t>£7000</a:t>
            </a:r>
            <a:r>
              <a:rPr lang="en-GB" dirty="0" smtClean="0"/>
              <a:t>. (Includes flights and hotel)</a:t>
            </a:r>
            <a:endParaRPr lang="en-GB" dirty="0"/>
          </a:p>
          <a:p>
            <a:r>
              <a:rPr lang="en-GB" dirty="0"/>
              <a:t>Camera+ equipment</a:t>
            </a:r>
            <a:r>
              <a:rPr lang="en-GB" dirty="0" smtClean="0"/>
              <a:t>: </a:t>
            </a:r>
            <a:r>
              <a:rPr lang="en-GB" dirty="0"/>
              <a:t>4 </a:t>
            </a:r>
            <a:r>
              <a:rPr lang="en-GB" dirty="0" smtClean="0"/>
              <a:t>cameras and tripods. External </a:t>
            </a:r>
            <a:r>
              <a:rPr lang="en-GB" dirty="0"/>
              <a:t>boom </a:t>
            </a:r>
            <a:r>
              <a:rPr lang="en-GB" dirty="0" smtClean="0"/>
              <a:t>microphones which are £200 </a:t>
            </a:r>
            <a:r>
              <a:rPr lang="en-GB" dirty="0"/>
              <a:t>each, </a:t>
            </a:r>
            <a:r>
              <a:rPr lang="en-GB" dirty="0" smtClean="0"/>
              <a:t>this </a:t>
            </a:r>
            <a:r>
              <a:rPr lang="en-GB" dirty="0"/>
              <a:t>is overall = </a:t>
            </a:r>
            <a:r>
              <a:rPr lang="en-GB" dirty="0">
                <a:solidFill>
                  <a:srgbClr val="FF0000"/>
                </a:solidFill>
              </a:rPr>
              <a:t>£</a:t>
            </a:r>
            <a:r>
              <a:rPr lang="en-GB" dirty="0" smtClean="0">
                <a:solidFill>
                  <a:srgbClr val="FF0000"/>
                </a:solidFill>
              </a:rPr>
              <a:t>7,800</a:t>
            </a:r>
            <a:r>
              <a:rPr lang="en-GB" dirty="0" smtClean="0"/>
              <a:t>.</a:t>
            </a:r>
          </a:p>
          <a:p>
            <a:r>
              <a:rPr lang="en-GB" dirty="0" smtClean="0"/>
              <a:t>Computer </a:t>
            </a:r>
            <a:r>
              <a:rPr lang="en-GB" dirty="0"/>
              <a:t>and software</a:t>
            </a:r>
            <a:r>
              <a:rPr lang="en-GB" dirty="0" smtClean="0"/>
              <a:t>: An iMac </a:t>
            </a:r>
            <a:r>
              <a:rPr lang="en-GB" dirty="0"/>
              <a:t>£1,000, and Adobe suite which is £1,000. So </a:t>
            </a:r>
            <a:r>
              <a:rPr lang="en-GB" dirty="0" smtClean="0">
                <a:solidFill>
                  <a:srgbClr val="FF0000"/>
                </a:solidFill>
              </a:rPr>
              <a:t>£2,000.</a:t>
            </a:r>
            <a:endParaRPr lang="en-GB" dirty="0"/>
          </a:p>
          <a:p>
            <a:r>
              <a:rPr lang="en-GB" dirty="0"/>
              <a:t>Permission </a:t>
            </a:r>
            <a:r>
              <a:rPr lang="en-GB" dirty="0" smtClean="0"/>
              <a:t>fees: About £500 </a:t>
            </a:r>
            <a:r>
              <a:rPr lang="en-GB" dirty="0"/>
              <a:t>each so this should overall be about </a:t>
            </a:r>
            <a:r>
              <a:rPr lang="en-GB" dirty="0">
                <a:solidFill>
                  <a:srgbClr val="FF0000"/>
                </a:solidFill>
              </a:rPr>
              <a:t>£1,000</a:t>
            </a:r>
            <a:r>
              <a:rPr lang="en-GB" dirty="0" smtClean="0"/>
              <a:t>. </a:t>
            </a:r>
            <a:endParaRPr lang="en-GB" dirty="0"/>
          </a:p>
          <a:p>
            <a:r>
              <a:rPr lang="en-GB" dirty="0"/>
              <a:t>Van </a:t>
            </a:r>
            <a:r>
              <a:rPr lang="en-GB" dirty="0" smtClean="0"/>
              <a:t>Hire: 7 days. </a:t>
            </a:r>
            <a:r>
              <a:rPr lang="en-GB" dirty="0"/>
              <a:t>I have found a </a:t>
            </a:r>
            <a:r>
              <a:rPr lang="en-GB" dirty="0" smtClean="0"/>
              <a:t>van + insurance + drivers + fuel = </a:t>
            </a:r>
            <a:r>
              <a:rPr lang="en-GB" dirty="0">
                <a:solidFill>
                  <a:srgbClr val="FF0000"/>
                </a:solidFill>
              </a:rPr>
              <a:t>£</a:t>
            </a:r>
            <a:r>
              <a:rPr lang="en-GB" dirty="0" smtClean="0">
                <a:solidFill>
                  <a:srgbClr val="FF0000"/>
                </a:solidFill>
              </a:rPr>
              <a:t>828</a:t>
            </a:r>
          </a:p>
          <a:p>
            <a:r>
              <a:rPr lang="en-GB" dirty="0" smtClean="0">
                <a:solidFill>
                  <a:srgbClr val="FF0000"/>
                </a:solidFill>
              </a:rPr>
              <a:t>The budget </a:t>
            </a:r>
            <a:r>
              <a:rPr lang="en-GB" dirty="0">
                <a:solidFill>
                  <a:srgbClr val="FF0000"/>
                </a:solidFill>
              </a:rPr>
              <a:t>of </a:t>
            </a:r>
            <a:r>
              <a:rPr lang="en-GB" dirty="0" smtClean="0">
                <a:solidFill>
                  <a:srgbClr val="FF0000"/>
                </a:solidFill>
              </a:rPr>
              <a:t>40,00 - £37,628= £2,372 For extras</a:t>
            </a:r>
            <a:endParaRPr lang="en-GB"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3202996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Location</a:t>
            </a:r>
            <a:endParaRPr lang="en-GB" dirty="0"/>
          </a:p>
        </p:txBody>
      </p:sp>
      <p:sp>
        <p:nvSpPr>
          <p:cNvPr id="3" name="Content Placeholder 2"/>
          <p:cNvSpPr>
            <a:spLocks noGrp="1"/>
          </p:cNvSpPr>
          <p:nvPr>
            <p:ph idx="1"/>
          </p:nvPr>
        </p:nvSpPr>
        <p:spPr/>
        <p:txBody>
          <a:bodyPr/>
          <a:lstStyle/>
          <a:p>
            <a:r>
              <a:rPr lang="en-GB" dirty="0" smtClean="0"/>
              <a:t>The main location will be London, this is going to be near the London eye. I will ask the London government to ask for permission to shoot in this area.</a:t>
            </a:r>
          </a:p>
          <a:p>
            <a:endParaRPr lang="en-GB" dirty="0"/>
          </a:p>
          <a:p>
            <a:endParaRPr lang="en-GB" dirty="0"/>
          </a:p>
          <a:p>
            <a:r>
              <a:rPr lang="en-GB" dirty="0" smtClean="0"/>
              <a:t>The secondary location will be in America in the McDonalds main HQ. I will make contact so that we can do this.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857" y="2144683"/>
            <a:ext cx="1762698" cy="2203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33" y="4921133"/>
            <a:ext cx="2572266" cy="1654233"/>
          </a:xfrm>
          <a:prstGeom prst="rect">
            <a:avLst/>
          </a:prstGeom>
        </p:spPr>
      </p:pic>
    </p:spTree>
    <p:extLst>
      <p:ext uri="{BB962C8B-B14F-4D97-AF65-F5344CB8AC3E}">
        <p14:creationId xmlns:p14="http://schemas.microsoft.com/office/powerpoint/2010/main" val="373931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Reccee</a:t>
            </a:r>
            <a:endParaRPr lang="en-GB" dirty="0"/>
          </a:p>
        </p:txBody>
      </p:sp>
      <p:sp>
        <p:nvSpPr>
          <p:cNvPr id="3" name="Content Placeholder 2"/>
          <p:cNvSpPr>
            <a:spLocks noGrp="1"/>
          </p:cNvSpPr>
          <p:nvPr>
            <p:ph idx="1"/>
          </p:nvPr>
        </p:nvSpPr>
        <p:spPr/>
        <p:txBody>
          <a:bodyPr/>
          <a:lstStyle/>
          <a:p>
            <a:r>
              <a:rPr lang="en-GB" dirty="0" smtClean="0"/>
              <a:t>A reccee is a person that goes to places to find that ideal place, to shoot the film.</a:t>
            </a:r>
          </a:p>
          <a:p>
            <a:endParaRPr lang="en-GB" dirty="0"/>
          </a:p>
          <a:p>
            <a:r>
              <a:rPr lang="en-GB" dirty="0" smtClean="0"/>
              <a:t>I will need one of these to take place for a day in London, to find a suitable location for the filming. </a:t>
            </a:r>
          </a:p>
          <a:p>
            <a:r>
              <a:rPr lang="en-GB" dirty="0" smtClean="0"/>
              <a:t>I will need to find a suitable room in the McDonalds offices to film, this will need to have enough room to film in.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024" y="603599"/>
            <a:ext cx="1044531" cy="1384139"/>
          </a:xfrm>
          <a:prstGeom prst="rect">
            <a:avLst/>
          </a:prstGeom>
        </p:spPr>
      </p:pic>
    </p:spTree>
    <p:extLst>
      <p:ext uri="{BB962C8B-B14F-4D97-AF65-F5344CB8AC3E}">
        <p14:creationId xmlns:p14="http://schemas.microsoft.com/office/powerpoint/2010/main" val="360977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390</TotalTime>
  <Words>1616</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Advergames Pitch</vt:lpstr>
      <vt:lpstr>Introduction</vt:lpstr>
      <vt:lpstr>What is an Advergame?</vt:lpstr>
      <vt:lpstr>A bit more about Channel 4</vt:lpstr>
      <vt:lpstr>The Program</vt:lpstr>
      <vt:lpstr>The Program Structure</vt:lpstr>
      <vt:lpstr>BUDGET</vt:lpstr>
      <vt:lpstr>Location</vt:lpstr>
      <vt:lpstr>Reccee</vt:lpstr>
      <vt:lpstr>The Talent (Presenter)</vt:lpstr>
      <vt:lpstr>Schedule Time</vt:lpstr>
      <vt:lpstr>Secondary research</vt:lpstr>
      <vt:lpstr>Secondary Research</vt:lpstr>
      <vt:lpstr>Primary Research</vt:lpstr>
      <vt:lpstr>Questionnaires </vt:lpstr>
      <vt:lpstr>Audience Research</vt:lpstr>
      <vt:lpstr>Market Research</vt:lpstr>
      <vt:lpstr>Market Research</vt:lpstr>
      <vt:lpstr>Evaluation</vt:lpstr>
      <vt:lpstr>Thank you for listening to my pitch</vt:lpstr>
    </vt:vector>
  </TitlesOfParts>
  <Company>The Cheadle &amp; Marple College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Advergames Pitch</dc:title>
  <dc:creator>S0084365 Parker, Alexander Guy</dc:creator>
  <cp:lastModifiedBy>S0084365 Parker, Alexander Guy</cp:lastModifiedBy>
  <cp:revision>46</cp:revision>
  <cp:lastPrinted>2016-05-04T14:41:34Z</cp:lastPrinted>
  <dcterms:created xsi:type="dcterms:W3CDTF">2016-04-27T13:35:08Z</dcterms:created>
  <dcterms:modified xsi:type="dcterms:W3CDTF">2016-05-04T14:46:41Z</dcterms:modified>
</cp:coreProperties>
</file>